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4">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066FF"/>
    <a:srgbClr val="CCFFCC"/>
    <a:srgbClr val="B3EBAB"/>
    <a:srgbClr val="FF3300"/>
    <a:srgbClr val="FFFFCC"/>
    <a:srgbClr val="FFCC99"/>
    <a:srgbClr val="FF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3" autoAdjust="0"/>
    <p:restoredTop sz="94660"/>
  </p:normalViewPr>
  <p:slideViewPr>
    <p:cSldViewPr>
      <p:cViewPr varScale="1">
        <p:scale>
          <a:sx n="54" d="100"/>
          <a:sy n="54" d="100"/>
        </p:scale>
        <p:origin x="1620" y="84"/>
      </p:cViewPr>
      <p:guideLst>
        <p:guide orient="horz" pos="444"/>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B02118-3848-4EE8-B7D5-2674E4BA9993}" type="datetimeFigureOut">
              <a:rPr kumimoji="1" lang="ja-JP" altLang="en-US" smtClean="0"/>
              <a:t>2022/10/11</a:t>
            </a:fld>
            <a:endParaRPr kumimoji="1" lang="ja-JP" altLang="en-US"/>
          </a:p>
        </p:txBody>
      </p:sp>
      <p:sp>
        <p:nvSpPr>
          <p:cNvPr id="4" name="スライド イメージ プレースホルダー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EEAAD6-AF03-4C84-B1C5-3AE7803B04DD}" type="slidenum">
              <a:rPr kumimoji="1" lang="ja-JP" altLang="en-US" smtClean="0"/>
              <a:t>‹#›</a:t>
            </a:fld>
            <a:endParaRPr kumimoji="1" lang="ja-JP" altLang="en-US"/>
          </a:p>
        </p:txBody>
      </p:sp>
    </p:spTree>
    <p:extLst>
      <p:ext uri="{BB962C8B-B14F-4D97-AF65-F5344CB8AC3E}">
        <p14:creationId xmlns:p14="http://schemas.microsoft.com/office/powerpoint/2010/main" val="30301059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EEAAD6-AF03-4C84-B1C5-3AE7803B04DD}" type="slidenum">
              <a:rPr kumimoji="1" lang="ja-JP" altLang="en-US" smtClean="0"/>
              <a:t>1</a:t>
            </a:fld>
            <a:endParaRPr kumimoji="1" lang="ja-JP" altLang="en-US"/>
          </a:p>
        </p:txBody>
      </p:sp>
    </p:spTree>
    <p:extLst>
      <p:ext uri="{BB962C8B-B14F-4D97-AF65-F5344CB8AC3E}">
        <p14:creationId xmlns:p14="http://schemas.microsoft.com/office/powerpoint/2010/main" val="94291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940552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3356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557858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62015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51920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449214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286905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519204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3167397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25346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BDED75-A25D-4AA4-A89E-DE8CA2CA4A8F}" type="datetimeFigureOut">
              <a:rPr kumimoji="1" lang="ja-JP" altLang="en-US" smtClean="0"/>
              <a:t>2022/10/11</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DEF43782-4EA2-4B50-875E-AAA00657FABD}" type="slidenum">
              <a:rPr kumimoji="1" lang="ja-JP" altLang="en-US" smtClean="0"/>
              <a:t>‹#›</a:t>
            </a:fld>
            <a:endParaRPr kumimoji="1" lang="ja-JP" altLang="en-US" dirty="0"/>
          </a:p>
        </p:txBody>
      </p:sp>
    </p:spTree>
    <p:extLst>
      <p:ext uri="{BB962C8B-B14F-4D97-AF65-F5344CB8AC3E}">
        <p14:creationId xmlns:p14="http://schemas.microsoft.com/office/powerpoint/2010/main" val="160622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BDED75-A25D-4AA4-A89E-DE8CA2CA4A8F}" type="datetimeFigureOut">
              <a:rPr kumimoji="1" lang="ja-JP" altLang="en-US" smtClean="0"/>
              <a:t>2022/10/11</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EF43782-4EA2-4B50-875E-AAA00657FABD}" type="slidenum">
              <a:rPr kumimoji="1" lang="ja-JP" altLang="en-US" smtClean="0"/>
              <a:t>‹#›</a:t>
            </a:fld>
            <a:endParaRPr kumimoji="1" lang="ja-JP" altLang="en-US" dirty="0"/>
          </a:p>
        </p:txBody>
      </p:sp>
      <p:sp>
        <p:nvSpPr>
          <p:cNvPr id="7" name="テキスト ボックス 6"/>
          <p:cNvSpPr txBox="1"/>
          <p:nvPr userDrawn="1"/>
        </p:nvSpPr>
        <p:spPr>
          <a:xfrm>
            <a:off x="-6092" y="0"/>
            <a:ext cx="6870184" cy="632893"/>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p:cNvSpPr txBox="1"/>
          <p:nvPr userDrawn="1"/>
        </p:nvSpPr>
        <p:spPr>
          <a:xfrm>
            <a:off x="-6092" y="9705528"/>
            <a:ext cx="6870184" cy="200472"/>
          </a:xfrm>
          <a:prstGeom prst="rect">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endParaRPr lang="ja-JP" altLang="en-US" sz="28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363873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テキスト ボックス 106"/>
          <p:cNvSpPr txBox="1"/>
          <p:nvPr/>
        </p:nvSpPr>
        <p:spPr>
          <a:xfrm>
            <a:off x="847193" y="0"/>
            <a:ext cx="5161671" cy="6328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784" tIns="47892" rIns="95784" bIns="47892" rtlCol="0" anchor="ctr"/>
          <a:lstStyle>
            <a:defPPr>
              <a:defRPr lang="ja-JP"/>
            </a:defPPr>
            <a:lvl1pPr algn="ctr">
              <a:defRPr>
                <a:solidFill>
                  <a:schemeClr val="lt1"/>
                </a:solidFill>
                <a:latin typeface="HGSｺﾞｼｯｸE" panose="020B0900000000000000" pitchFamily="50" charset="-128"/>
                <a:ea typeface="HGSｺﾞｼｯｸE" panose="020B0900000000000000"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ja-JP" sz="2800" dirty="0">
                <a:latin typeface="HGP創英角ｺﾞｼｯｸUB" panose="020B0900000000000000" pitchFamily="50" charset="-128"/>
                <a:ea typeface="HGP創英角ｺﾞｼｯｸUB" panose="020B0900000000000000" pitchFamily="50" charset="-128"/>
              </a:rPr>
              <a:t>News</a:t>
            </a:r>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Letter</a:t>
            </a:r>
            <a:r>
              <a:rPr lang="ja-JP" altLang="en-US" sz="2800" dirty="0">
                <a:latin typeface="HGP創英角ｺﾞｼｯｸUB" panose="020B0900000000000000" pitchFamily="50" charset="-128"/>
                <a:ea typeface="HGP創英角ｺﾞｼｯｸUB" panose="020B0900000000000000" pitchFamily="50" charset="-128"/>
              </a:rPr>
              <a:t> </a:t>
            </a:r>
            <a:r>
              <a:rPr lang="en-US" altLang="ja-JP" sz="2800" dirty="0">
                <a:latin typeface="HGP創英角ｺﾞｼｯｸUB" panose="020B0900000000000000" pitchFamily="50" charset="-128"/>
                <a:ea typeface="HGP創英角ｺﾞｼｯｸUB" panose="020B0900000000000000" pitchFamily="50" charset="-128"/>
              </a:rPr>
              <a:t>2022</a:t>
            </a:r>
            <a:r>
              <a:rPr lang="ja-JP" altLang="en-US" sz="2800" dirty="0">
                <a:latin typeface="HGP創英角ｺﾞｼｯｸUB" panose="020B0900000000000000" pitchFamily="50" charset="-128"/>
                <a:ea typeface="HGP創英角ｺﾞｼｯｸUB" panose="020B0900000000000000" pitchFamily="50" charset="-128"/>
              </a:rPr>
              <a:t>年</a:t>
            </a:r>
            <a:r>
              <a:rPr lang="en-US" altLang="ja-JP" sz="2800" dirty="0">
                <a:latin typeface="HGP創英角ｺﾞｼｯｸUB" panose="020B0900000000000000" pitchFamily="50" charset="-128"/>
                <a:ea typeface="HGP創英角ｺﾞｼｯｸUB" panose="020B0900000000000000" pitchFamily="50" charset="-128"/>
              </a:rPr>
              <a:t>9</a:t>
            </a:r>
            <a:r>
              <a:rPr lang="ja-JP" altLang="en-US" sz="2800" dirty="0">
                <a:latin typeface="HGP創英角ｺﾞｼｯｸUB" panose="020B0900000000000000" pitchFamily="50" charset="-128"/>
                <a:ea typeface="HGP創英角ｺﾞｼｯｸUB" panose="020B0900000000000000" pitchFamily="50" charset="-128"/>
              </a:rPr>
              <a:t>月号</a:t>
            </a:r>
          </a:p>
        </p:txBody>
      </p:sp>
      <p:sp>
        <p:nvSpPr>
          <p:cNvPr id="136" name="テキスト ボックス 135"/>
          <p:cNvSpPr txBox="1"/>
          <p:nvPr/>
        </p:nvSpPr>
        <p:spPr>
          <a:xfrm>
            <a:off x="69200" y="795020"/>
            <a:ext cx="6719601" cy="1133644"/>
          </a:xfrm>
          <a:prstGeom prst="rect">
            <a:avLst/>
          </a:prstGeom>
          <a:noFill/>
          <a:effectLst>
            <a:glow rad="139700">
              <a:schemeClr val="bg1"/>
            </a:glow>
          </a:effectLst>
        </p:spPr>
        <p:txBody>
          <a:bodyPr wrap="square" rtlCol="0">
            <a:spAutoFit/>
          </a:bodyPr>
          <a:lstStyle/>
          <a:p>
            <a:pPr algn="ctr">
              <a:spcAft>
                <a:spcPts val="200"/>
              </a:spcAft>
            </a:pPr>
            <a:r>
              <a:rPr lang="ja-JP" altLang="en-US"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建物・機械の設備投資も法人税の特別償却の対象に！</a:t>
            </a:r>
          </a:p>
          <a:p>
            <a:pPr algn="ctr">
              <a:spcAft>
                <a:spcPts val="200"/>
              </a:spcAft>
            </a:pPr>
            <a:r>
              <a:rPr lang="ja-JP" altLang="en-US" sz="4800" dirty="0">
                <a:ln w="76200">
                  <a:noFill/>
                </a:ln>
                <a:solidFill>
                  <a:srgbClr val="0066FF"/>
                </a:solidFill>
                <a:effectLst>
                  <a:glow rad="127000">
                    <a:schemeClr val="bg1"/>
                  </a:glow>
                </a:effectLst>
                <a:latin typeface="HGP創英角ｺﾞｼｯｸUB" panose="020B0900000000000000" pitchFamily="50" charset="-128"/>
                <a:ea typeface="HGP創英角ｺﾞｼｯｸUB" panose="020B0900000000000000" pitchFamily="50" charset="-128"/>
              </a:rPr>
              <a:t>地域経済牽引事業計画</a:t>
            </a:r>
          </a:p>
        </p:txBody>
      </p:sp>
      <p:sp>
        <p:nvSpPr>
          <p:cNvPr id="40" name="正方形/長方形 39"/>
          <p:cNvSpPr/>
          <p:nvPr/>
        </p:nvSpPr>
        <p:spPr>
          <a:xfrm>
            <a:off x="92305" y="2072679"/>
            <a:ext cx="6673391" cy="821911"/>
          </a:xfrm>
          <a:prstGeom prst="rect">
            <a:avLst/>
          </a:prstGeom>
          <a:solidFill>
            <a:srgbClr val="CCECFF">
              <a:alpha val="55686"/>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pPr>
            <a:r>
              <a:rPr lang="ja-JP" altLang="en-US" sz="1100" b="1"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a:t>
            </a:r>
            <a:r>
              <a:rPr lang="zh-TW" altLang="en-US" sz="1100" b="1"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地域経済牽引事業計画</a:t>
            </a:r>
            <a:r>
              <a:rPr lang="ja-JP" altLang="en-US" sz="1100" b="1"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とは＞　</a:t>
            </a:r>
            <a:endParaRPr lang="en-US" altLang="ja-JP" sz="1100" b="1"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endParaRPr>
          </a:p>
          <a:p>
            <a:pPr>
              <a:spcAft>
                <a:spcPts val="300"/>
              </a:spcAft>
            </a:pPr>
            <a:r>
              <a:rPr lang="ja-JP" altLang="en-US" sz="900" dirty="0">
                <a:solidFill>
                  <a:schemeClr val="tx1">
                    <a:lumMod val="75000"/>
                    <a:lumOff val="25000"/>
                  </a:schemeClr>
                </a:solidFill>
                <a:effectLst>
                  <a:glow rad="127000">
                    <a:schemeClr val="bg1"/>
                  </a:glow>
                </a:effectLst>
                <a:latin typeface="BIZ UDPゴシック" panose="020B0400000000000000" pitchFamily="50" charset="-128"/>
                <a:ea typeface="BIZ UDPゴシック" panose="020B0400000000000000" pitchFamily="50" charset="-128"/>
              </a:rPr>
              <a:t>地域未来投資促進法および国の基本方針に基づいて市町村及び都道府県が策定した基本計画に沿って、各事業者が策定する地域経済牽引事業に関する事業計画のことです。地域経済牽引事業計画の承認を受けた企業は、税制支援や金融支援その他、規制の特例措置等の支援措置を受けることができます。</a:t>
            </a:r>
          </a:p>
        </p:txBody>
      </p:sp>
      <p:sp>
        <p:nvSpPr>
          <p:cNvPr id="38" name="正方形/長方形 37">
            <a:extLst>
              <a:ext uri="{FF2B5EF4-FFF2-40B4-BE49-F238E27FC236}">
                <a16:creationId xmlns:a16="http://schemas.microsoft.com/office/drawing/2014/main" id="{D46CAF64-B08F-4725-937D-9AD79E36648E}"/>
              </a:ext>
            </a:extLst>
          </p:cNvPr>
          <p:cNvSpPr/>
          <p:nvPr/>
        </p:nvSpPr>
        <p:spPr>
          <a:xfrm>
            <a:off x="175940" y="3080792"/>
            <a:ext cx="3312000" cy="292968"/>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ゴシック" panose="020B0400000000000000" pitchFamily="49" charset="-128"/>
                <a:ea typeface="BIZ UDゴシック" panose="020B0400000000000000" pitchFamily="49" charset="-128"/>
              </a:rPr>
              <a:t>承認後に受けられる税制支援をピックアップ</a:t>
            </a:r>
          </a:p>
        </p:txBody>
      </p:sp>
      <p:graphicFrame>
        <p:nvGraphicFramePr>
          <p:cNvPr id="54" name="表 53">
            <a:extLst>
              <a:ext uri="{FF2B5EF4-FFF2-40B4-BE49-F238E27FC236}">
                <a16:creationId xmlns:a16="http://schemas.microsoft.com/office/drawing/2014/main" id="{D2B0432B-C59E-42AC-BEFE-C869AE69756F}"/>
              </a:ext>
            </a:extLst>
          </p:cNvPr>
          <p:cNvGraphicFramePr>
            <a:graphicFrameLocks noGrp="1"/>
          </p:cNvGraphicFramePr>
          <p:nvPr>
            <p:extLst>
              <p:ext uri="{D42A27DB-BD31-4B8C-83A1-F6EECF244321}">
                <p14:modId xmlns:p14="http://schemas.microsoft.com/office/powerpoint/2010/main" val="1616304275"/>
              </p:ext>
            </p:extLst>
          </p:nvPr>
        </p:nvGraphicFramePr>
        <p:xfrm>
          <a:off x="329104" y="4387040"/>
          <a:ext cx="2473828" cy="1267886"/>
        </p:xfrm>
        <a:graphic>
          <a:graphicData uri="http://schemas.openxmlformats.org/drawingml/2006/table">
            <a:tbl>
              <a:tblPr firstRow="1" bandRow="1">
                <a:tableStyleId>{912C8C85-51F0-491E-9774-3900AFEF0FD7}</a:tableStyleId>
              </a:tblPr>
              <a:tblGrid>
                <a:gridCol w="1105676">
                  <a:extLst>
                    <a:ext uri="{9D8B030D-6E8A-4147-A177-3AD203B41FA5}">
                      <a16:colId xmlns:a16="http://schemas.microsoft.com/office/drawing/2014/main" val="20000"/>
                    </a:ext>
                  </a:extLst>
                </a:gridCol>
                <a:gridCol w="705749">
                  <a:extLst>
                    <a:ext uri="{9D8B030D-6E8A-4147-A177-3AD203B41FA5}">
                      <a16:colId xmlns:a16="http://schemas.microsoft.com/office/drawing/2014/main" val="934461971"/>
                    </a:ext>
                  </a:extLst>
                </a:gridCol>
                <a:gridCol w="662403">
                  <a:extLst>
                    <a:ext uri="{9D8B030D-6E8A-4147-A177-3AD203B41FA5}">
                      <a16:colId xmlns:a16="http://schemas.microsoft.com/office/drawing/2014/main" val="830023925"/>
                    </a:ext>
                  </a:extLst>
                </a:gridCol>
              </a:tblGrid>
              <a:tr h="226644">
                <a:tc>
                  <a:txBody>
                    <a:bodyPr/>
                    <a:lstStyle/>
                    <a:p>
                      <a:pPr algn="ctr"/>
                      <a:r>
                        <a:rPr kumimoji="1" lang="ja-JP" altLang="en-US" sz="800" dirty="0">
                          <a:latin typeface="BIZ UDPゴシック" panose="020B0400000000000000" pitchFamily="50" charset="-128"/>
                          <a:ea typeface="BIZ UDPゴシック" panose="020B0400000000000000" pitchFamily="50" charset="-128"/>
                        </a:rPr>
                        <a:t>対象設備</a:t>
                      </a:r>
                      <a:endParaRPr kumimoji="1" lang="en-US" altLang="ja-JP" sz="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特別償却</a:t>
                      </a:r>
                      <a:endParaRPr kumimoji="1" lang="en-US" altLang="ja-JP" sz="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tc>
                  <a:txBody>
                    <a:bodyPr/>
                    <a:lstStyle/>
                    <a:p>
                      <a:pPr algn="ctr"/>
                      <a:r>
                        <a:rPr kumimoji="1" lang="ja-JP" altLang="en-US" sz="800" dirty="0">
                          <a:latin typeface="BIZ UDPゴシック" panose="020B0400000000000000" pitchFamily="50" charset="-128"/>
                          <a:ea typeface="BIZ UDPゴシック" panose="020B0400000000000000" pitchFamily="50" charset="-128"/>
                        </a:rPr>
                        <a:t>税額控除</a:t>
                      </a:r>
                      <a:endParaRPr kumimoji="1" lang="en-US" altLang="ja-JP" sz="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FF"/>
                    </a:solidFill>
                  </a:tcPr>
                </a:tc>
                <a:extLst>
                  <a:ext uri="{0D108BD9-81ED-4DB2-BD59-A6C34878D82A}">
                    <a16:rowId xmlns:a16="http://schemas.microsoft.com/office/drawing/2014/main" val="10000"/>
                  </a:ext>
                </a:extLst>
              </a:tr>
              <a:tr h="328932">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機械装置・器具備品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40</a:t>
                      </a: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56155">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上乗せ要件を</a:t>
                      </a:r>
                      <a:endParaRPr kumimoji="1"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満たす場合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５０％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6155">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建物・付属設備</a:t>
                      </a:r>
                      <a:endParaRPr kumimoji="1"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・構築物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２０％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35631021"/>
                  </a:ext>
                </a:extLst>
              </a:tr>
            </a:tbl>
          </a:graphicData>
        </a:graphic>
      </p:graphicFrame>
      <p:sp>
        <p:nvSpPr>
          <p:cNvPr id="55" name="正方形/長方形 54">
            <a:extLst>
              <a:ext uri="{FF2B5EF4-FFF2-40B4-BE49-F238E27FC236}">
                <a16:creationId xmlns:a16="http://schemas.microsoft.com/office/drawing/2014/main" id="{3D2ED01B-7425-4A20-9EC7-396AA396513A}"/>
              </a:ext>
            </a:extLst>
          </p:cNvPr>
          <p:cNvSpPr/>
          <p:nvPr/>
        </p:nvSpPr>
        <p:spPr>
          <a:xfrm>
            <a:off x="158686" y="5752771"/>
            <a:ext cx="3312000" cy="292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solidFill>
                  <a:srgbClr val="3366FF"/>
                </a:solidFill>
                <a:latin typeface="BIZ UDゴシック" panose="020B0400000000000000" pitchFamily="49" charset="-128"/>
                <a:ea typeface="BIZ UDゴシック" panose="020B0400000000000000" pitchFamily="49" charset="-128"/>
              </a:rPr>
              <a:t>計画申請から承認・税制活用までの流れ</a:t>
            </a:r>
          </a:p>
        </p:txBody>
      </p:sp>
      <p:grpSp>
        <p:nvGrpSpPr>
          <p:cNvPr id="56" name="グループ化 55">
            <a:extLst>
              <a:ext uri="{FF2B5EF4-FFF2-40B4-BE49-F238E27FC236}">
                <a16:creationId xmlns:a16="http://schemas.microsoft.com/office/drawing/2014/main" id="{6906A76C-33C6-4328-9B01-B567A3F06104}"/>
              </a:ext>
            </a:extLst>
          </p:cNvPr>
          <p:cNvGrpSpPr/>
          <p:nvPr/>
        </p:nvGrpSpPr>
        <p:grpSpPr>
          <a:xfrm>
            <a:off x="3084590" y="4385367"/>
            <a:ext cx="3398687" cy="1267886"/>
            <a:chOff x="3423444" y="4333186"/>
            <a:chExt cx="3398687" cy="1267886"/>
          </a:xfrm>
        </p:grpSpPr>
        <p:sp>
          <p:nvSpPr>
            <p:cNvPr id="57" name="四角形: 角を丸くする 56">
              <a:extLst>
                <a:ext uri="{FF2B5EF4-FFF2-40B4-BE49-F238E27FC236}">
                  <a16:creationId xmlns:a16="http://schemas.microsoft.com/office/drawing/2014/main" id="{EE7AF844-682D-45BB-944D-9CB987E293FC}"/>
                </a:ext>
              </a:extLst>
            </p:cNvPr>
            <p:cNvSpPr/>
            <p:nvPr/>
          </p:nvSpPr>
          <p:spPr>
            <a:xfrm>
              <a:off x="3423444" y="4333186"/>
              <a:ext cx="3398687" cy="1267886"/>
            </a:xfrm>
            <a:prstGeom prst="roundRect">
              <a:avLst>
                <a:gd name="adj" fmla="val 5921"/>
              </a:avLst>
            </a:prstGeom>
            <a:solidFill>
              <a:schemeClr val="bg1">
                <a:lumMod val="95000"/>
                <a:alpha val="39000"/>
              </a:schemeClr>
            </a:solidFill>
            <a:ln w="95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8" name="テキスト ボックス 57">
              <a:extLst>
                <a:ext uri="{FF2B5EF4-FFF2-40B4-BE49-F238E27FC236}">
                  <a16:creationId xmlns:a16="http://schemas.microsoft.com/office/drawing/2014/main" id="{FE6D1E75-BD53-4BD5-B585-74F7D3C00F9E}"/>
                </a:ext>
              </a:extLst>
            </p:cNvPr>
            <p:cNvSpPr txBox="1"/>
            <p:nvPr/>
          </p:nvSpPr>
          <p:spPr>
            <a:xfrm>
              <a:off x="3463310" y="4354336"/>
              <a:ext cx="3344510" cy="1231106"/>
            </a:xfrm>
            <a:prstGeom prst="rect">
              <a:avLst/>
            </a:prstGeom>
            <a:noFill/>
          </p:spPr>
          <p:txBody>
            <a:bodyPr wrap="square" rtlCol="0">
              <a:spAutoFit/>
            </a:bodyPr>
            <a:lstStyle/>
            <a:p>
              <a:r>
                <a:rPr lang="ja-JP" altLang="en-US" sz="900" b="1" dirty="0">
                  <a:solidFill>
                    <a:schemeClr val="tx1">
                      <a:lumMod val="85000"/>
                      <a:lumOff val="15000"/>
                    </a:schemeClr>
                  </a:solidFill>
                  <a:latin typeface="BIZ UDPゴシック" panose="020B0400000000000000" pitchFamily="50" charset="-128"/>
                  <a:ea typeface="BIZ UDPゴシック" panose="020B0400000000000000" pitchFamily="50" charset="-128"/>
                </a:rPr>
                <a:t>＜課税特例の要件＞</a:t>
              </a: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先進性を有すること</a:t>
              </a: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設備投資額が</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2,000</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万円以上</a:t>
              </a: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設備投資額が前年度減価償却費の</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10</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％以上</a:t>
              </a:r>
              <a:endPar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対象事業の売上高伸び率がゼロを上回り、かつ、過去</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5</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年度の対象事業に係る市場規模の伸び率より</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5</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％以上高い</a:t>
              </a:r>
              <a:endParaRPr lang="en-US" altLang="ja-JP" sz="2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fontAlgn="base"/>
              <a:r>
                <a:rPr lang="ja-JP" altLang="en-US" sz="900" b="1" dirty="0">
                  <a:solidFill>
                    <a:schemeClr val="tx1">
                      <a:lumMod val="85000"/>
                      <a:lumOff val="15000"/>
                    </a:schemeClr>
                  </a:solidFill>
                  <a:latin typeface="BIZ UDPゴシック" panose="020B0400000000000000" pitchFamily="50" charset="-128"/>
                  <a:ea typeface="BIZ UDPゴシック" panose="020B0400000000000000" pitchFamily="50" charset="-128"/>
                </a:rPr>
                <a:t>＜上乗せ要件＞</a:t>
              </a:r>
              <a:r>
                <a:rPr lang="ja-JP" altLang="en-US" sz="800" b="1" dirty="0">
                  <a:solidFill>
                    <a:schemeClr val="tx1">
                      <a:lumMod val="85000"/>
                      <a:lumOff val="15000"/>
                    </a:schemeClr>
                  </a:solidFill>
                  <a:latin typeface="BIZ UDPゴシック" panose="020B0400000000000000" pitchFamily="50" charset="-128"/>
                  <a:ea typeface="BIZ UDPゴシック" panose="020B0400000000000000" pitchFamily="50" charset="-128"/>
                </a:rPr>
                <a:t>（平成</a:t>
              </a:r>
              <a:r>
                <a:rPr lang="en-US" altLang="ja-JP" sz="800" b="1" dirty="0">
                  <a:solidFill>
                    <a:schemeClr val="tx1">
                      <a:lumMod val="85000"/>
                      <a:lumOff val="15000"/>
                    </a:schemeClr>
                  </a:solidFill>
                  <a:latin typeface="BIZ UDPゴシック" panose="020B0400000000000000" pitchFamily="50" charset="-128"/>
                  <a:ea typeface="BIZ UDPゴシック" panose="020B0400000000000000" pitchFamily="50" charset="-128"/>
                </a:rPr>
                <a:t>31</a:t>
              </a:r>
              <a:r>
                <a:rPr lang="ja-JP" altLang="en-US" sz="800" b="1" dirty="0">
                  <a:solidFill>
                    <a:schemeClr val="tx1">
                      <a:lumMod val="85000"/>
                      <a:lumOff val="15000"/>
                    </a:schemeClr>
                  </a:solidFill>
                  <a:latin typeface="BIZ UDPゴシック" panose="020B0400000000000000" pitchFamily="50" charset="-128"/>
                  <a:ea typeface="BIZ UDPゴシック" panose="020B0400000000000000" pitchFamily="50" charset="-128"/>
                </a:rPr>
                <a:t>年度以降に承認を受けた事業が対象）</a:t>
              </a: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直近事業年度の付加価値額増加率が</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8</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％以上</a:t>
              </a:r>
            </a:p>
            <a:p>
              <a:pPr marL="228600" indent="-228600" fontAlgn="base">
                <a:buFont typeface="+mj-ea"/>
                <a:buAutoNum type="circleNumDbPlain"/>
              </a:pP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労働生産性の伸び率</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4</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％以上かつ投資収益率</a:t>
              </a:r>
              <a:r>
                <a:rPr lang="en-US" altLang="ja-JP" sz="800" dirty="0">
                  <a:solidFill>
                    <a:schemeClr val="tx1">
                      <a:lumMod val="85000"/>
                      <a:lumOff val="15000"/>
                    </a:schemeClr>
                  </a:solidFill>
                  <a:latin typeface="BIZ UDPゴシック" panose="020B0400000000000000" pitchFamily="50" charset="-128"/>
                  <a:ea typeface="BIZ UDPゴシック" panose="020B0400000000000000" pitchFamily="50" charset="-128"/>
                </a:rPr>
                <a:t>5</a:t>
              </a:r>
              <a:r>
                <a:rPr lang="ja-JP" altLang="en-US" sz="800" dirty="0">
                  <a:solidFill>
                    <a:schemeClr val="tx1">
                      <a:lumMod val="85000"/>
                      <a:lumOff val="15000"/>
                    </a:schemeClr>
                  </a:solidFill>
                  <a:latin typeface="BIZ UDPゴシック" panose="020B0400000000000000" pitchFamily="50" charset="-128"/>
                  <a:ea typeface="BIZ UDPゴシック" panose="020B0400000000000000" pitchFamily="50" charset="-128"/>
                </a:rPr>
                <a:t>％以上</a:t>
              </a:r>
              <a:endParaRPr lang="ja-JP" altLang="en-US" sz="700" dirty="0">
                <a:latin typeface="BIZ UDPゴシック" panose="020B0400000000000000" pitchFamily="50" charset="-128"/>
                <a:ea typeface="BIZ UDPゴシック" panose="020B0400000000000000" pitchFamily="50" charset="-128"/>
              </a:endParaRPr>
            </a:p>
          </p:txBody>
        </p:sp>
      </p:grpSp>
      <p:sp>
        <p:nvSpPr>
          <p:cNvPr id="59" name="正方形/長方形 58">
            <a:extLst>
              <a:ext uri="{FF2B5EF4-FFF2-40B4-BE49-F238E27FC236}">
                <a16:creationId xmlns:a16="http://schemas.microsoft.com/office/drawing/2014/main" id="{B4378AAA-C898-48F4-AB4C-8021E3897706}"/>
              </a:ext>
            </a:extLst>
          </p:cNvPr>
          <p:cNvSpPr/>
          <p:nvPr/>
        </p:nvSpPr>
        <p:spPr>
          <a:xfrm>
            <a:off x="230694" y="7257256"/>
            <a:ext cx="2473828" cy="292968"/>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lumMod val="65000"/>
                    <a:lumOff val="35000"/>
                  </a:schemeClr>
                </a:solidFill>
                <a:latin typeface="BIZ UDゴシック" panose="020B0400000000000000" pitchFamily="49" charset="-128"/>
                <a:ea typeface="BIZ UDゴシック" panose="020B0400000000000000" pitchFamily="49" charset="-128"/>
              </a:rPr>
              <a:t>２：固定資産税・不動産取得税の減免</a:t>
            </a:r>
            <a:endParaRPr kumimoji="1" lang="ja-JP" altLang="en-US" sz="1050" b="1" dirty="0">
              <a:solidFill>
                <a:schemeClr val="tx1">
                  <a:lumMod val="65000"/>
                  <a:lumOff val="35000"/>
                </a:schemeClr>
              </a:solidFill>
              <a:latin typeface="BIZ UDゴシック" panose="020B0400000000000000" pitchFamily="49" charset="-128"/>
              <a:ea typeface="BIZ UDゴシック" panose="020B0400000000000000" pitchFamily="49" charset="-128"/>
            </a:endParaRPr>
          </a:p>
        </p:txBody>
      </p:sp>
      <p:sp>
        <p:nvSpPr>
          <p:cNvPr id="60" name="テキスト ボックス 59">
            <a:extLst>
              <a:ext uri="{FF2B5EF4-FFF2-40B4-BE49-F238E27FC236}">
                <a16:creationId xmlns:a16="http://schemas.microsoft.com/office/drawing/2014/main" id="{B63DADB7-9CB9-43B6-B033-1D519DDB35CC}"/>
              </a:ext>
            </a:extLst>
          </p:cNvPr>
          <p:cNvSpPr txBox="1"/>
          <p:nvPr/>
        </p:nvSpPr>
        <p:spPr>
          <a:xfrm>
            <a:off x="158686" y="7599641"/>
            <a:ext cx="6538455" cy="369332"/>
          </a:xfrm>
          <a:prstGeom prst="rect">
            <a:avLst/>
          </a:prstGeom>
          <a:noFill/>
        </p:spPr>
        <p:txBody>
          <a:bodyPr wrap="square" rtlCol="0">
            <a:spAutoFit/>
          </a:bodyPr>
          <a:lstStyle/>
          <a:p>
            <a:pPr>
              <a:spcBef>
                <a:spcPts val="300"/>
              </a:spcBef>
            </a:pP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地方自治体によって、各都道府県・市町村の条例により、地域経済牽引事業の実施に必要な土地・建物等について、</a:t>
            </a:r>
            <a:r>
              <a:rPr lang="ja-JP" altLang="en-US" sz="900" b="1" dirty="0">
                <a:solidFill>
                  <a:srgbClr val="FF5050"/>
                </a:solidFill>
                <a:latin typeface="BIZ UDPゴシック" panose="020B0400000000000000" pitchFamily="50" charset="-128"/>
                <a:ea typeface="BIZ UDPゴシック" panose="020B0400000000000000" pitchFamily="50" charset="-128"/>
              </a:rPr>
              <a:t>固定資産税・不動産取得税の減免</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を受けられる場合があります。制度の有無や内容は、各都道府県・市町村にお問い合わせください。</a:t>
            </a:r>
          </a:p>
        </p:txBody>
      </p:sp>
      <p:sp>
        <p:nvSpPr>
          <p:cNvPr id="61" name="正方形/長方形 60">
            <a:extLst>
              <a:ext uri="{FF2B5EF4-FFF2-40B4-BE49-F238E27FC236}">
                <a16:creationId xmlns:a16="http://schemas.microsoft.com/office/drawing/2014/main" id="{AC974658-B132-4E96-8088-369E90BCFAE5}"/>
              </a:ext>
            </a:extLst>
          </p:cNvPr>
          <p:cNvSpPr/>
          <p:nvPr/>
        </p:nvSpPr>
        <p:spPr>
          <a:xfrm>
            <a:off x="175940" y="8265368"/>
            <a:ext cx="2762675" cy="284291"/>
          </a:xfrm>
          <a:prstGeom prst="rect">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BIZ UDゴシック" panose="020B0400000000000000" pitchFamily="49" charset="-128"/>
                <a:ea typeface="BIZ UDゴシック" panose="020B0400000000000000" pitchFamily="49" charset="-128"/>
              </a:rPr>
              <a:t>事業計画の承認を受けるためには</a:t>
            </a:r>
          </a:p>
        </p:txBody>
      </p:sp>
      <p:sp>
        <p:nvSpPr>
          <p:cNvPr id="62" name="四角形: 角を丸くする 61">
            <a:extLst>
              <a:ext uri="{FF2B5EF4-FFF2-40B4-BE49-F238E27FC236}">
                <a16:creationId xmlns:a16="http://schemas.microsoft.com/office/drawing/2014/main" id="{33201E0D-3BEC-43F1-B1F7-8169DFB7CF8D}"/>
              </a:ext>
            </a:extLst>
          </p:cNvPr>
          <p:cNvSpPr/>
          <p:nvPr/>
        </p:nvSpPr>
        <p:spPr>
          <a:xfrm>
            <a:off x="230694" y="8746291"/>
            <a:ext cx="1980000" cy="671205"/>
          </a:xfrm>
          <a:prstGeom prst="round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活用する地域の</a:t>
            </a: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特性</a:t>
            </a:r>
            <a:r>
              <a:rPr kumimoji="1" lang="en-US" altLang="ja-JP"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a:t>
            </a: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分野</a:t>
            </a:r>
            <a:endPar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63" name="四角形: 角を丸くする 62">
            <a:extLst>
              <a:ext uri="{FF2B5EF4-FFF2-40B4-BE49-F238E27FC236}">
                <a16:creationId xmlns:a16="http://schemas.microsoft.com/office/drawing/2014/main" id="{0D903EF4-FA48-4B30-A2B9-2D344C83AC9C}"/>
              </a:ext>
            </a:extLst>
          </p:cNvPr>
          <p:cNvSpPr/>
          <p:nvPr/>
        </p:nvSpPr>
        <p:spPr>
          <a:xfrm>
            <a:off x="2471778" y="8746291"/>
            <a:ext cx="1980000" cy="671205"/>
          </a:xfrm>
          <a:prstGeom prst="round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どれだけ価値を</a:t>
            </a:r>
            <a:endParaRPr kumimoji="1" lang="en-US" altLang="ja-JP"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新たに生み出すか</a:t>
            </a:r>
            <a:endParaRPr kumimoji="1" lang="en-US" altLang="ja-JP"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（付加価値創出額）</a:t>
            </a:r>
            <a:endPar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64" name="四角形: 角を丸くする 63">
            <a:extLst>
              <a:ext uri="{FF2B5EF4-FFF2-40B4-BE49-F238E27FC236}">
                <a16:creationId xmlns:a16="http://schemas.microsoft.com/office/drawing/2014/main" id="{65397873-19FC-4CD9-A6A6-7C06B60792FC}"/>
              </a:ext>
            </a:extLst>
          </p:cNvPr>
          <p:cNvSpPr/>
          <p:nvPr/>
        </p:nvSpPr>
        <p:spPr>
          <a:xfrm>
            <a:off x="4712860" y="8746291"/>
            <a:ext cx="1980000" cy="671205"/>
          </a:xfrm>
          <a:prstGeom prst="round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どれだけ売上や</a:t>
            </a: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雇用者等</a:t>
            </a:r>
            <a:endParaRPr lang="en-US" altLang="ja-JP"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を新たに生み出すか</a:t>
            </a:r>
            <a:endParaRPr kumimoji="1" lang="en-US" altLang="ja-JP"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pPr algn="ctr"/>
            <a:r>
              <a:rPr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rPr>
              <a:t>（経済的効果）</a:t>
            </a:r>
            <a:endParaRPr kumimoji="1" lang="ja-JP" altLang="en-US" sz="1100" b="1"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1" name="加算記号 70">
            <a:extLst>
              <a:ext uri="{FF2B5EF4-FFF2-40B4-BE49-F238E27FC236}">
                <a16:creationId xmlns:a16="http://schemas.microsoft.com/office/drawing/2014/main" id="{7DAE992A-2702-4903-9E1B-E984D2936CAB}"/>
              </a:ext>
            </a:extLst>
          </p:cNvPr>
          <p:cNvSpPr/>
          <p:nvPr/>
        </p:nvSpPr>
        <p:spPr>
          <a:xfrm>
            <a:off x="2161236" y="8901893"/>
            <a:ext cx="360000" cy="360000"/>
          </a:xfrm>
          <a:prstGeom prst="mathPlus">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加算記号 71">
            <a:extLst>
              <a:ext uri="{FF2B5EF4-FFF2-40B4-BE49-F238E27FC236}">
                <a16:creationId xmlns:a16="http://schemas.microsoft.com/office/drawing/2014/main" id="{9E73B24C-21B9-4778-B237-F012428AD8EB}"/>
              </a:ext>
            </a:extLst>
          </p:cNvPr>
          <p:cNvSpPr/>
          <p:nvPr/>
        </p:nvSpPr>
        <p:spPr>
          <a:xfrm>
            <a:off x="4402320" y="8901893"/>
            <a:ext cx="360000" cy="360000"/>
          </a:xfrm>
          <a:prstGeom prst="mathPlus">
            <a:avLst/>
          </a:prstGeom>
          <a:solidFill>
            <a:schemeClr val="bg1">
              <a:lumMod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a:extLst>
              <a:ext uri="{FF2B5EF4-FFF2-40B4-BE49-F238E27FC236}">
                <a16:creationId xmlns:a16="http://schemas.microsoft.com/office/drawing/2014/main" id="{5C5F0067-5E66-4980-A490-B140789C0F13}"/>
              </a:ext>
            </a:extLst>
          </p:cNvPr>
          <p:cNvSpPr/>
          <p:nvPr/>
        </p:nvSpPr>
        <p:spPr>
          <a:xfrm>
            <a:off x="3573954" y="3190182"/>
            <a:ext cx="2592000" cy="105127"/>
          </a:xfrm>
          <a:prstGeom prst="rect">
            <a:avLst/>
          </a:prstGeom>
          <a:solidFill>
            <a:srgbClr val="FF5050">
              <a:alpha val="2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49AF98DF-A7E1-4223-BB98-746C9D1E878E}"/>
              </a:ext>
            </a:extLst>
          </p:cNvPr>
          <p:cNvSpPr txBox="1"/>
          <p:nvPr/>
        </p:nvSpPr>
        <p:spPr>
          <a:xfrm>
            <a:off x="2993369" y="8306132"/>
            <a:ext cx="4002029" cy="230832"/>
          </a:xfrm>
          <a:prstGeom prst="rect">
            <a:avLst/>
          </a:prstGeom>
          <a:noFill/>
        </p:spPr>
        <p:txBody>
          <a:bodyPr wrap="square" rtlCol="0">
            <a:spAutoFit/>
          </a:bodyPr>
          <a:lstStyle/>
          <a:p>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基本計画に沿って下記の要件などを記載し、都道府県に申請が必要！</a:t>
            </a:r>
          </a:p>
        </p:txBody>
      </p:sp>
      <p:sp>
        <p:nvSpPr>
          <p:cNvPr id="78" name="テキスト ボックス 77">
            <a:extLst>
              <a:ext uri="{FF2B5EF4-FFF2-40B4-BE49-F238E27FC236}">
                <a16:creationId xmlns:a16="http://schemas.microsoft.com/office/drawing/2014/main" id="{CAF0DAFF-AF00-4ADD-8867-9F979BBE798A}"/>
              </a:ext>
            </a:extLst>
          </p:cNvPr>
          <p:cNvSpPr txBox="1"/>
          <p:nvPr/>
        </p:nvSpPr>
        <p:spPr>
          <a:xfrm>
            <a:off x="3502396" y="3095432"/>
            <a:ext cx="3398687" cy="584775"/>
          </a:xfrm>
          <a:prstGeom prst="rect">
            <a:avLst/>
          </a:prstGeom>
          <a:noFill/>
          <a:ln>
            <a:noFill/>
          </a:ln>
        </p:spPr>
        <p:txBody>
          <a:bodyPr wrap="none" rtlCol="0">
            <a:spAutoFit/>
          </a:bodyPr>
          <a:lstStyle/>
          <a:p>
            <a:pPr algn="just">
              <a:spcAft>
                <a:spcPts val="300"/>
              </a:spcAft>
            </a:pPr>
            <a:r>
              <a:rPr lang="ja-JP" altLang="en-US" sz="900" dirty="0">
                <a:solidFill>
                  <a:schemeClr val="tx1">
                    <a:lumMod val="75000"/>
                    <a:lumOff val="25000"/>
                  </a:schemeClr>
                </a:solidFill>
                <a:latin typeface="BIZ UDPゴシック" panose="020B0400000000000000" pitchFamily="50" charset="-128"/>
                <a:ea typeface="BIZ UDPゴシック" panose="020B0400000000000000" pitchFamily="50" charset="-128"/>
              </a:rPr>
              <a:t>課税の特例の対象となり得る設備投資のタイミング</a:t>
            </a:r>
          </a:p>
          <a:p>
            <a:pPr algn="just">
              <a:spcAft>
                <a:spcPts val="300"/>
              </a:spcAft>
            </a:pPr>
            <a:r>
              <a:rPr lang="ja-JP" altLang="en-US" sz="900" dirty="0">
                <a:solidFill>
                  <a:schemeClr val="tx1">
                    <a:lumMod val="75000"/>
                    <a:lumOff val="25000"/>
                  </a:schemeClr>
                </a:solidFill>
                <a:latin typeface="BIZ UDPゴシック" panose="020B0400000000000000" pitchFamily="50" charset="-128"/>
                <a:ea typeface="BIZ UDPゴシック" panose="020B0400000000000000" pitchFamily="50" charset="-128"/>
              </a:rPr>
              <a:t>・「着工」は、地域経済牽引事業計画の「承認後」であることが必要</a:t>
            </a:r>
          </a:p>
          <a:p>
            <a:pPr algn="just">
              <a:spcAft>
                <a:spcPts val="300"/>
              </a:spcAft>
            </a:pPr>
            <a:r>
              <a:rPr lang="ja-JP" altLang="en-US" sz="900" dirty="0">
                <a:solidFill>
                  <a:schemeClr val="tx1">
                    <a:lumMod val="75000"/>
                    <a:lumOff val="25000"/>
                  </a:schemeClr>
                </a:solidFill>
                <a:latin typeface="BIZ UDPゴシック" panose="020B0400000000000000" pitchFamily="50" charset="-128"/>
                <a:ea typeface="BIZ UDPゴシック" panose="020B0400000000000000" pitchFamily="50" charset="-128"/>
              </a:rPr>
              <a:t>・「取得」は、確認書の「交付後」であることが必要</a:t>
            </a:r>
            <a:endParaRPr kumimoji="1" lang="ja-JP" altLang="en-US" sz="900" dirty="0">
              <a:solidFill>
                <a:schemeClr val="tx1">
                  <a:lumMod val="75000"/>
                  <a:lumOff val="25000"/>
                </a:schemeClr>
              </a:solidFill>
              <a:latin typeface="BIZ UDPゴシック" panose="020B0400000000000000" pitchFamily="50" charset="-128"/>
              <a:ea typeface="BIZ UDPゴシック" panose="020B0400000000000000" pitchFamily="50" charset="-128"/>
            </a:endParaRPr>
          </a:p>
        </p:txBody>
      </p:sp>
      <p:sp>
        <p:nvSpPr>
          <p:cNvPr id="79" name="正方形/長方形 78">
            <a:extLst>
              <a:ext uri="{FF2B5EF4-FFF2-40B4-BE49-F238E27FC236}">
                <a16:creationId xmlns:a16="http://schemas.microsoft.com/office/drawing/2014/main" id="{97E1A2D0-5290-4191-940A-1AA6F262FEC5}"/>
              </a:ext>
            </a:extLst>
          </p:cNvPr>
          <p:cNvSpPr/>
          <p:nvPr/>
        </p:nvSpPr>
        <p:spPr>
          <a:xfrm>
            <a:off x="230694" y="3449336"/>
            <a:ext cx="2473828" cy="292968"/>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a:solidFill>
                  <a:schemeClr val="tx1">
                    <a:lumMod val="65000"/>
                    <a:lumOff val="35000"/>
                  </a:schemeClr>
                </a:solidFill>
                <a:latin typeface="BIZ UDゴシック" panose="020B0400000000000000" pitchFamily="49" charset="-128"/>
                <a:ea typeface="BIZ UDゴシック" panose="020B0400000000000000" pitchFamily="49" charset="-128"/>
              </a:rPr>
              <a:t>１：地域未来投資促進税制</a:t>
            </a:r>
            <a:endParaRPr kumimoji="1" lang="ja-JP" altLang="en-US" sz="1050" b="1" dirty="0">
              <a:solidFill>
                <a:schemeClr val="tx1">
                  <a:lumMod val="65000"/>
                  <a:lumOff val="35000"/>
                </a:schemeClr>
              </a:solidFill>
              <a:latin typeface="BIZ UDゴシック" panose="020B0400000000000000" pitchFamily="49" charset="-128"/>
              <a:ea typeface="BIZ UDゴシック" panose="020B0400000000000000" pitchFamily="49" charset="-128"/>
            </a:endParaRPr>
          </a:p>
        </p:txBody>
      </p:sp>
      <p:sp>
        <p:nvSpPr>
          <p:cNvPr id="80" name="テキスト ボックス 79">
            <a:extLst>
              <a:ext uri="{FF2B5EF4-FFF2-40B4-BE49-F238E27FC236}">
                <a16:creationId xmlns:a16="http://schemas.microsoft.com/office/drawing/2014/main" id="{4D3F389F-80E9-4AF8-8780-FC664153818D}"/>
              </a:ext>
            </a:extLst>
          </p:cNvPr>
          <p:cNvSpPr txBox="1"/>
          <p:nvPr/>
        </p:nvSpPr>
        <p:spPr>
          <a:xfrm>
            <a:off x="158686" y="3777858"/>
            <a:ext cx="6538455" cy="507831"/>
          </a:xfrm>
          <a:prstGeom prst="rect">
            <a:avLst/>
          </a:prstGeom>
          <a:noFill/>
        </p:spPr>
        <p:txBody>
          <a:bodyPr wrap="square" rtlCol="0">
            <a:spAutoFit/>
          </a:bodyPr>
          <a:lstStyle/>
          <a:p>
            <a:pPr algn="just">
              <a:spcBef>
                <a:spcPts val="300"/>
              </a:spcBef>
            </a:pP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地域経済牽引事業計画に従って</a:t>
            </a:r>
            <a:r>
              <a:rPr lang="ja-JP" altLang="en-US" sz="900" b="1" dirty="0">
                <a:solidFill>
                  <a:srgbClr val="FF5050"/>
                </a:solidFill>
                <a:latin typeface="BIZ UDPゴシック" panose="020B0400000000000000" pitchFamily="50" charset="-128"/>
                <a:ea typeface="BIZ UDPゴシック" panose="020B0400000000000000" pitchFamily="50" charset="-128"/>
              </a:rPr>
              <a:t>建物・機械等</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の設備投資を行う場合に、法人税等の</a:t>
            </a:r>
            <a:r>
              <a:rPr lang="ja-JP" altLang="en-US" sz="900" b="1" dirty="0">
                <a:solidFill>
                  <a:srgbClr val="FF5050"/>
                </a:solidFill>
                <a:latin typeface="BIZ UDPゴシック" panose="020B0400000000000000" pitchFamily="50" charset="-128"/>
                <a:ea typeface="BIZ UDPゴシック" panose="020B0400000000000000" pitchFamily="50" charset="-128"/>
              </a:rPr>
              <a:t>特別償却（最大</a:t>
            </a:r>
            <a:r>
              <a:rPr lang="en-US" altLang="ja-JP" sz="900" b="1" dirty="0">
                <a:solidFill>
                  <a:srgbClr val="FF5050"/>
                </a:solidFill>
                <a:latin typeface="BIZ UDPゴシック" panose="020B0400000000000000" pitchFamily="50" charset="-128"/>
                <a:ea typeface="BIZ UDPゴシック" panose="020B0400000000000000" pitchFamily="50" charset="-128"/>
              </a:rPr>
              <a:t>50</a:t>
            </a:r>
            <a:r>
              <a:rPr lang="ja-JP" altLang="en-US" sz="900" b="1" dirty="0">
                <a:solidFill>
                  <a:srgbClr val="FF5050"/>
                </a:solidFill>
                <a:latin typeface="BIZ UDPゴシック" panose="020B0400000000000000" pitchFamily="50" charset="-128"/>
                <a:ea typeface="BIZ UDPゴシック" panose="020B0400000000000000" pitchFamily="50" charset="-128"/>
              </a:rPr>
              <a:t>％）</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または</a:t>
            </a:r>
            <a:r>
              <a:rPr lang="ja-JP" altLang="en-US" sz="900" b="1" dirty="0">
                <a:solidFill>
                  <a:srgbClr val="FF5050"/>
                </a:solidFill>
                <a:latin typeface="BIZ UDPゴシック" panose="020B0400000000000000" pitchFamily="50" charset="-128"/>
                <a:ea typeface="BIZ UDPゴシック" panose="020B0400000000000000" pitchFamily="50" charset="-128"/>
              </a:rPr>
              <a:t>税額控除（最大５％）</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を受けることができます。措置を受けるためには、都道府県による地域経済牽引事業計画の承認に加えて、</a:t>
            </a:r>
            <a:r>
              <a:rPr lang="ja-JP" altLang="en-US" sz="900" b="1" dirty="0">
                <a:solidFill>
                  <a:srgbClr val="FF5050"/>
                </a:solidFill>
                <a:latin typeface="BIZ UDPゴシック" panose="020B0400000000000000" pitchFamily="50" charset="-128"/>
                <a:ea typeface="BIZ UDPゴシック" panose="020B0400000000000000" pitchFamily="50" charset="-128"/>
              </a:rPr>
              <a:t>国（主務大臣）による課税特例の確認</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が必要となります。</a:t>
            </a:r>
          </a:p>
        </p:txBody>
      </p:sp>
      <p:grpSp>
        <p:nvGrpSpPr>
          <p:cNvPr id="81" name="グループ化 80">
            <a:extLst>
              <a:ext uri="{FF2B5EF4-FFF2-40B4-BE49-F238E27FC236}">
                <a16:creationId xmlns:a16="http://schemas.microsoft.com/office/drawing/2014/main" id="{D7F95E56-260B-46E5-95D0-AB1FDDB6F001}"/>
              </a:ext>
            </a:extLst>
          </p:cNvPr>
          <p:cNvGrpSpPr/>
          <p:nvPr/>
        </p:nvGrpSpPr>
        <p:grpSpPr>
          <a:xfrm>
            <a:off x="230694" y="6069184"/>
            <a:ext cx="6154000" cy="1005956"/>
            <a:chOff x="230694" y="5897226"/>
            <a:chExt cx="6154000" cy="1005956"/>
          </a:xfrm>
        </p:grpSpPr>
        <p:sp>
          <p:nvSpPr>
            <p:cNvPr id="82" name="正方形/長方形 81">
              <a:extLst>
                <a:ext uri="{FF2B5EF4-FFF2-40B4-BE49-F238E27FC236}">
                  <a16:creationId xmlns:a16="http://schemas.microsoft.com/office/drawing/2014/main" id="{153D6893-E56C-4119-9E6B-AE77C5B2608A}"/>
                </a:ext>
              </a:extLst>
            </p:cNvPr>
            <p:cNvSpPr/>
            <p:nvPr/>
          </p:nvSpPr>
          <p:spPr>
            <a:xfrm>
              <a:off x="230694" y="6133467"/>
              <a:ext cx="1538979" cy="769715"/>
            </a:xfrm>
            <a:prstGeom prst="rect">
              <a:avLst/>
            </a:prstGeom>
            <a:solidFill>
              <a:schemeClr val="bg1">
                <a:lumMod val="95000"/>
                <a:alpha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事業を実施する都道府県や</a:t>
              </a:r>
              <a:endParaRPr lang="en-US" altLang="ja-JP" sz="9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just"/>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市区町村が作成した</a:t>
              </a:r>
              <a:r>
                <a:rPr lang="ja-JP" altLang="en-US" sz="1200" b="1" dirty="0">
                  <a:solidFill>
                    <a:srgbClr val="FF5050"/>
                  </a:solidFill>
                  <a:latin typeface="BIZ UDPゴシック" panose="020B0400000000000000" pitchFamily="50" charset="-128"/>
                  <a:ea typeface="BIZ UDPゴシック" panose="020B0400000000000000" pitchFamily="50" charset="-128"/>
                </a:rPr>
                <a:t>基本計画</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を確認</a:t>
              </a:r>
              <a:endParaRPr kumimoji="1"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p:txBody>
        </p:sp>
        <p:sp>
          <p:nvSpPr>
            <p:cNvPr id="83" name="正方形/長方形 82">
              <a:extLst>
                <a:ext uri="{FF2B5EF4-FFF2-40B4-BE49-F238E27FC236}">
                  <a16:creationId xmlns:a16="http://schemas.microsoft.com/office/drawing/2014/main" id="{251002A0-A741-42F1-8C3C-872D74A3F092}"/>
                </a:ext>
              </a:extLst>
            </p:cNvPr>
            <p:cNvSpPr/>
            <p:nvPr/>
          </p:nvSpPr>
          <p:spPr>
            <a:xfrm>
              <a:off x="1769673" y="6133467"/>
              <a:ext cx="1538979" cy="769715"/>
            </a:xfrm>
            <a:prstGeom prst="rect">
              <a:avLst/>
            </a:prstGeom>
            <a:solidFill>
              <a:schemeClr val="bg1">
                <a:lumMod val="95000"/>
                <a:alpha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事業計画を元に事業者の皆様が</a:t>
              </a:r>
              <a:r>
                <a:rPr kumimoji="1" lang="ja-JP" altLang="en-US" sz="1200" b="1" dirty="0">
                  <a:solidFill>
                    <a:srgbClr val="FF5050"/>
                  </a:solidFill>
                  <a:latin typeface="BIZ UDPゴシック" panose="020B0400000000000000" pitchFamily="50" charset="-128"/>
                  <a:ea typeface="BIZ UDPゴシック" panose="020B0400000000000000" pitchFamily="50" charset="-128"/>
                </a:rPr>
                <a:t>地域経済牽引計画</a:t>
              </a:r>
              <a:r>
                <a:rPr kumimoji="1"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を作成</a:t>
              </a:r>
            </a:p>
          </p:txBody>
        </p:sp>
        <p:sp>
          <p:nvSpPr>
            <p:cNvPr id="84" name="正方形/長方形 83">
              <a:extLst>
                <a:ext uri="{FF2B5EF4-FFF2-40B4-BE49-F238E27FC236}">
                  <a16:creationId xmlns:a16="http://schemas.microsoft.com/office/drawing/2014/main" id="{061D0EE3-8365-4B42-AE0F-B88923884593}"/>
                </a:ext>
              </a:extLst>
            </p:cNvPr>
            <p:cNvSpPr/>
            <p:nvPr/>
          </p:nvSpPr>
          <p:spPr>
            <a:xfrm>
              <a:off x="3308652" y="6133467"/>
              <a:ext cx="1538979" cy="769715"/>
            </a:xfrm>
            <a:prstGeom prst="rect">
              <a:avLst/>
            </a:prstGeom>
            <a:solidFill>
              <a:schemeClr val="bg1">
                <a:lumMod val="95000"/>
                <a:alpha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kumimoji="1" lang="ja-JP" altLang="en-US" sz="1200" b="1" dirty="0">
                  <a:solidFill>
                    <a:srgbClr val="FF5050"/>
                  </a:solidFill>
                  <a:latin typeface="BIZ UDPゴシック" panose="020B0400000000000000" pitchFamily="50" charset="-128"/>
                  <a:ea typeface="BIZ UDPゴシック" panose="020B0400000000000000" pitchFamily="50" charset="-128"/>
                </a:rPr>
                <a:t>都道府県</a:t>
              </a:r>
              <a:r>
                <a:rPr kumimoji="1"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が地域経済牽引事業計画を承認</a:t>
              </a:r>
              <a:endParaRPr kumimoji="1" lang="en-US" altLang="ja-JP" sz="9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a:p>
              <a:pPr algn="just">
                <a:lnSpc>
                  <a:spcPct val="150000"/>
                </a:lnSpc>
              </a:pPr>
              <a:r>
                <a:rPr lang="en-US" altLang="ja-JP" sz="700" dirty="0">
                  <a:solidFill>
                    <a:schemeClr val="tx1">
                      <a:lumMod val="85000"/>
                      <a:lumOff val="15000"/>
                    </a:schemeClr>
                  </a:solidFill>
                  <a:latin typeface="BIZ UDPゴシック" panose="020B0400000000000000" pitchFamily="50" charset="-128"/>
                  <a:ea typeface="BIZ UDPゴシック" panose="020B0400000000000000" pitchFamily="50" charset="-128"/>
                </a:rPr>
                <a:t>※</a:t>
              </a:r>
              <a:r>
                <a:rPr lang="ja-JP" altLang="en-US" sz="700" dirty="0">
                  <a:solidFill>
                    <a:schemeClr val="tx1">
                      <a:lumMod val="85000"/>
                      <a:lumOff val="15000"/>
                    </a:schemeClr>
                  </a:solidFill>
                  <a:latin typeface="BIZ UDPゴシック" panose="020B0400000000000000" pitchFamily="50" charset="-128"/>
                  <a:ea typeface="BIZ UDPゴシック" panose="020B0400000000000000" pitchFamily="50" charset="-128"/>
                </a:rPr>
                <a:t>官民連携型の場合は国が承認</a:t>
              </a:r>
              <a:endParaRPr kumimoji="1" lang="ja-JP" altLang="en-US" sz="700" dirty="0">
                <a:solidFill>
                  <a:schemeClr val="tx1">
                    <a:lumMod val="85000"/>
                    <a:lumOff val="15000"/>
                  </a:schemeClr>
                </a:solidFill>
                <a:latin typeface="BIZ UDPゴシック" panose="020B0400000000000000" pitchFamily="50" charset="-128"/>
                <a:ea typeface="BIZ UDPゴシック" panose="020B0400000000000000" pitchFamily="50" charset="-128"/>
              </a:endParaRPr>
            </a:p>
          </p:txBody>
        </p:sp>
        <p:sp>
          <p:nvSpPr>
            <p:cNvPr id="85" name="矢印: 五方向 84">
              <a:extLst>
                <a:ext uri="{FF2B5EF4-FFF2-40B4-BE49-F238E27FC236}">
                  <a16:creationId xmlns:a16="http://schemas.microsoft.com/office/drawing/2014/main" id="{CCA56D28-B80E-4A21-AE11-DC95DB3B1A9F}"/>
                </a:ext>
              </a:extLst>
            </p:cNvPr>
            <p:cNvSpPr/>
            <p:nvPr/>
          </p:nvSpPr>
          <p:spPr>
            <a:xfrm>
              <a:off x="230694" y="5897226"/>
              <a:ext cx="868428" cy="236241"/>
            </a:xfrm>
            <a:prstGeom prst="homePlate">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latin typeface="BIZ UDPゴシック" panose="020B0400000000000000" pitchFamily="50" charset="-128"/>
                  <a:ea typeface="BIZ UDPゴシック" panose="020B0400000000000000" pitchFamily="50" charset="-128"/>
                </a:rPr>
                <a:t>STEP</a:t>
              </a:r>
              <a:r>
                <a:rPr kumimoji="1" lang="en-US" altLang="ja-JP" sz="1400" dirty="0">
                  <a:latin typeface="BIZ UDPゴシック" panose="020B0400000000000000" pitchFamily="50" charset="-128"/>
                  <a:ea typeface="BIZ UDPゴシック" panose="020B0400000000000000" pitchFamily="50" charset="-128"/>
                </a:rPr>
                <a:t>1</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86" name="矢印: 五方向 85">
              <a:extLst>
                <a:ext uri="{FF2B5EF4-FFF2-40B4-BE49-F238E27FC236}">
                  <a16:creationId xmlns:a16="http://schemas.microsoft.com/office/drawing/2014/main" id="{598A0C5E-3A87-4309-8206-998DA2F2A772}"/>
                </a:ext>
              </a:extLst>
            </p:cNvPr>
            <p:cNvSpPr/>
            <p:nvPr/>
          </p:nvSpPr>
          <p:spPr>
            <a:xfrm>
              <a:off x="1769673" y="5897226"/>
              <a:ext cx="868428" cy="236241"/>
            </a:xfrm>
            <a:prstGeom prst="homePlate">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latin typeface="BIZ UDPゴシック" panose="020B0400000000000000" pitchFamily="50" charset="-128"/>
                  <a:ea typeface="BIZ UDPゴシック" panose="020B0400000000000000" pitchFamily="50" charset="-128"/>
                </a:rPr>
                <a:t>STEP</a:t>
              </a:r>
              <a:r>
                <a:rPr kumimoji="1" lang="en-US" altLang="ja-JP" sz="1400" dirty="0">
                  <a:latin typeface="BIZ UDPゴシック" panose="020B0400000000000000" pitchFamily="50" charset="-128"/>
                  <a:ea typeface="BIZ UDPゴシック" panose="020B0400000000000000" pitchFamily="50" charset="-128"/>
                </a:rPr>
                <a:t>2</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87" name="矢印: 五方向 86">
              <a:extLst>
                <a:ext uri="{FF2B5EF4-FFF2-40B4-BE49-F238E27FC236}">
                  <a16:creationId xmlns:a16="http://schemas.microsoft.com/office/drawing/2014/main" id="{1B91D5BE-00D0-4494-851D-5DB84D812A60}"/>
                </a:ext>
              </a:extLst>
            </p:cNvPr>
            <p:cNvSpPr/>
            <p:nvPr/>
          </p:nvSpPr>
          <p:spPr>
            <a:xfrm>
              <a:off x="3308652" y="5897226"/>
              <a:ext cx="868428" cy="236241"/>
            </a:xfrm>
            <a:prstGeom prst="homePlate">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latin typeface="BIZ UDPゴシック" panose="020B0400000000000000" pitchFamily="50" charset="-128"/>
                  <a:ea typeface="BIZ UDPゴシック" panose="020B0400000000000000" pitchFamily="50" charset="-128"/>
                </a:rPr>
                <a:t>STEP</a:t>
              </a:r>
              <a:r>
                <a:rPr kumimoji="1" lang="en-US" altLang="ja-JP" sz="1400" dirty="0">
                  <a:latin typeface="BIZ UDPゴシック" panose="020B0400000000000000" pitchFamily="50" charset="-128"/>
                  <a:ea typeface="BIZ UDPゴシック" panose="020B0400000000000000" pitchFamily="50" charset="-128"/>
                </a:rPr>
                <a:t>3</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98" name="正方形/長方形 97">
              <a:extLst>
                <a:ext uri="{FF2B5EF4-FFF2-40B4-BE49-F238E27FC236}">
                  <a16:creationId xmlns:a16="http://schemas.microsoft.com/office/drawing/2014/main" id="{D384FFC8-D575-4554-8F89-8B4FD1669B3A}"/>
                </a:ext>
              </a:extLst>
            </p:cNvPr>
            <p:cNvSpPr/>
            <p:nvPr/>
          </p:nvSpPr>
          <p:spPr>
            <a:xfrm>
              <a:off x="4845715" y="6133467"/>
              <a:ext cx="1538979" cy="769715"/>
            </a:xfrm>
            <a:prstGeom prst="rect">
              <a:avLst/>
            </a:prstGeom>
            <a:solidFill>
              <a:schemeClr val="bg1">
                <a:lumMod val="95000"/>
                <a:alpha val="6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r>
                <a:rPr kumimoji="1" lang="ja-JP" altLang="en-US" sz="1200" b="1" dirty="0">
                  <a:solidFill>
                    <a:srgbClr val="FF5050"/>
                  </a:solidFill>
                  <a:latin typeface="BIZ UDPゴシック" panose="020B0400000000000000" pitchFamily="50" charset="-128"/>
                  <a:ea typeface="BIZ UDPゴシック" panose="020B0400000000000000" pitchFamily="50" charset="-128"/>
                </a:rPr>
                <a:t>国（主務大臣）</a:t>
              </a:r>
              <a:r>
                <a:rPr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による</a:t>
              </a:r>
              <a:r>
                <a:rPr kumimoji="1" lang="ja-JP" altLang="en-US" sz="900" dirty="0">
                  <a:solidFill>
                    <a:schemeClr val="tx1">
                      <a:lumMod val="85000"/>
                      <a:lumOff val="15000"/>
                    </a:schemeClr>
                  </a:solidFill>
                  <a:latin typeface="BIZ UDPゴシック" panose="020B0400000000000000" pitchFamily="50" charset="-128"/>
                  <a:ea typeface="BIZ UDPゴシック" panose="020B0400000000000000" pitchFamily="50" charset="-128"/>
                </a:rPr>
                <a:t>課税特例の確認</a:t>
              </a:r>
            </a:p>
          </p:txBody>
        </p:sp>
        <p:sp>
          <p:nvSpPr>
            <p:cNvPr id="99" name="矢印: 五方向 98">
              <a:extLst>
                <a:ext uri="{FF2B5EF4-FFF2-40B4-BE49-F238E27FC236}">
                  <a16:creationId xmlns:a16="http://schemas.microsoft.com/office/drawing/2014/main" id="{0D45747C-803E-4972-8E42-DE32AE397BAB}"/>
                </a:ext>
              </a:extLst>
            </p:cNvPr>
            <p:cNvSpPr/>
            <p:nvPr/>
          </p:nvSpPr>
          <p:spPr>
            <a:xfrm>
              <a:off x="4847631" y="5897226"/>
              <a:ext cx="868428" cy="236241"/>
            </a:xfrm>
            <a:prstGeom prst="homePlate">
              <a:avLst/>
            </a:prstGeom>
            <a:solidFill>
              <a:srgbClr val="33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a:latin typeface="BIZ UDPゴシック" panose="020B0400000000000000" pitchFamily="50" charset="-128"/>
                  <a:ea typeface="BIZ UDPゴシック" panose="020B0400000000000000" pitchFamily="50" charset="-128"/>
                </a:rPr>
                <a:t>STEP</a:t>
              </a:r>
              <a:r>
                <a:rPr kumimoji="1" lang="en-US" altLang="ja-JP" sz="1400" dirty="0">
                  <a:latin typeface="BIZ UDPゴシック" panose="020B0400000000000000" pitchFamily="50" charset="-128"/>
                  <a:ea typeface="BIZ UDPゴシック" panose="020B0400000000000000" pitchFamily="50" charset="-128"/>
                </a:rPr>
                <a:t>4</a:t>
              </a:r>
              <a:endParaRPr kumimoji="1" lang="ja-JP" altLang="en-US" sz="1400" dirty="0">
                <a:latin typeface="BIZ UDPゴシック" panose="020B0400000000000000" pitchFamily="50" charset="-128"/>
                <a:ea typeface="BIZ UDPゴシック" panose="020B0400000000000000" pitchFamily="50" charset="-128"/>
              </a:endParaRPr>
            </a:p>
          </p:txBody>
        </p:sp>
      </p:grpSp>
      <p:sp>
        <p:nvSpPr>
          <p:cNvPr id="100" name="吹き出し: 円形 99">
            <a:extLst>
              <a:ext uri="{FF2B5EF4-FFF2-40B4-BE49-F238E27FC236}">
                <a16:creationId xmlns:a16="http://schemas.microsoft.com/office/drawing/2014/main" id="{2C7B56F6-FE8B-4DDB-AF16-9018379D3823}"/>
              </a:ext>
            </a:extLst>
          </p:cNvPr>
          <p:cNvSpPr/>
          <p:nvPr/>
        </p:nvSpPr>
        <p:spPr>
          <a:xfrm flipH="1">
            <a:off x="5643944" y="5723906"/>
            <a:ext cx="1107901" cy="639095"/>
          </a:xfrm>
          <a:prstGeom prst="wedgeEllipseCallout">
            <a:avLst>
              <a:gd name="adj1" fmla="val 28892"/>
              <a:gd name="adj2" fmla="val 68614"/>
            </a:avLst>
          </a:prstGeom>
          <a:solidFill>
            <a:schemeClr val="bg1"/>
          </a:solidFill>
          <a:ln w="12700">
            <a:solidFill>
              <a:srgbClr val="FF5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sz="800" dirty="0">
                <a:solidFill>
                  <a:schemeClr val="tx1">
                    <a:lumMod val="75000"/>
                    <a:lumOff val="25000"/>
                  </a:schemeClr>
                </a:solidFill>
                <a:latin typeface="BIZ UDPゴシック" panose="020B0400000000000000" pitchFamily="50" charset="-128"/>
                <a:ea typeface="BIZ UDPゴシック" panose="020B0400000000000000" pitchFamily="50" charset="-128"/>
              </a:rPr>
              <a:t>確認は</a:t>
            </a:r>
            <a:r>
              <a:rPr kumimoji="1" lang="ja-JP" altLang="en-US" sz="900" b="1" dirty="0">
                <a:solidFill>
                  <a:srgbClr val="FF5050"/>
                </a:solidFill>
                <a:latin typeface="BIZ UDPゴシック" panose="020B0400000000000000" pitchFamily="50" charset="-128"/>
                <a:ea typeface="BIZ UDPゴシック" panose="020B0400000000000000" pitchFamily="50" charset="-128"/>
              </a:rPr>
              <a:t>約</a:t>
            </a:r>
            <a:r>
              <a:rPr kumimoji="1" lang="en-US" altLang="ja-JP" sz="900" b="1" dirty="0">
                <a:solidFill>
                  <a:srgbClr val="FF5050"/>
                </a:solidFill>
                <a:latin typeface="BIZ UDPゴシック" panose="020B0400000000000000" pitchFamily="50" charset="-128"/>
                <a:ea typeface="BIZ UDPゴシック" panose="020B0400000000000000" pitchFamily="50" charset="-128"/>
              </a:rPr>
              <a:t>2</a:t>
            </a:r>
            <a:r>
              <a:rPr kumimoji="1" lang="ja-JP" altLang="en-US" sz="900" b="1" dirty="0">
                <a:solidFill>
                  <a:srgbClr val="FF5050"/>
                </a:solidFill>
                <a:latin typeface="BIZ UDPゴシック" panose="020B0400000000000000" pitchFamily="50" charset="-128"/>
                <a:ea typeface="BIZ UDPゴシック" panose="020B0400000000000000" pitchFamily="50" charset="-128"/>
              </a:rPr>
              <a:t>・</a:t>
            </a:r>
            <a:r>
              <a:rPr kumimoji="1" lang="en-US" altLang="ja-JP" sz="900" b="1" dirty="0">
                <a:solidFill>
                  <a:srgbClr val="FF5050"/>
                </a:solidFill>
                <a:latin typeface="BIZ UDPゴシック" panose="020B0400000000000000" pitchFamily="50" charset="-128"/>
                <a:ea typeface="BIZ UDPゴシック" panose="020B0400000000000000" pitchFamily="50" charset="-128"/>
              </a:rPr>
              <a:t>3</a:t>
            </a:r>
            <a:r>
              <a:rPr kumimoji="1" lang="ja-JP" altLang="en-US" sz="900" b="1" dirty="0">
                <a:solidFill>
                  <a:srgbClr val="FF5050"/>
                </a:solidFill>
                <a:latin typeface="BIZ UDPゴシック" panose="020B0400000000000000" pitchFamily="50" charset="-128"/>
                <a:ea typeface="BIZ UDPゴシック" panose="020B0400000000000000" pitchFamily="50" charset="-128"/>
              </a:rPr>
              <a:t>カ月毎</a:t>
            </a:r>
            <a:r>
              <a:rPr kumimoji="1" lang="ja-JP" altLang="en-US" sz="800" dirty="0">
                <a:solidFill>
                  <a:schemeClr val="tx1">
                    <a:lumMod val="75000"/>
                    <a:lumOff val="25000"/>
                  </a:schemeClr>
                </a:solidFill>
                <a:latin typeface="BIZ UDPゴシック" panose="020B0400000000000000" pitchFamily="50" charset="-128"/>
                <a:ea typeface="BIZ UDPゴシック" panose="020B0400000000000000" pitchFamily="50" charset="-128"/>
              </a:rPr>
              <a:t>に行われています</a:t>
            </a:r>
          </a:p>
        </p:txBody>
      </p:sp>
      <p:sp>
        <p:nvSpPr>
          <p:cNvPr id="101" name="テキスト ボックス 100">
            <a:extLst>
              <a:ext uri="{FF2B5EF4-FFF2-40B4-BE49-F238E27FC236}">
                <a16:creationId xmlns:a16="http://schemas.microsoft.com/office/drawing/2014/main" id="{33D36B2A-BD20-4E13-B004-2E17DD4C3586}"/>
              </a:ext>
            </a:extLst>
          </p:cNvPr>
          <p:cNvSpPr txBox="1"/>
          <p:nvPr/>
        </p:nvSpPr>
        <p:spPr>
          <a:xfrm rot="21091687">
            <a:off x="4790733" y="5742147"/>
            <a:ext cx="749534" cy="253916"/>
          </a:xfrm>
          <a:prstGeom prst="rect">
            <a:avLst/>
          </a:prstGeom>
          <a:noFill/>
        </p:spPr>
        <p:txBody>
          <a:bodyPr wrap="square" rtlCol="0">
            <a:spAutoFit/>
          </a:bodyPr>
          <a:lstStyle/>
          <a:p>
            <a:r>
              <a:rPr kumimoji="1" lang="en-US" altLang="ja-JP" sz="1050" b="1" dirty="0">
                <a:solidFill>
                  <a:srgbClr val="FF5050"/>
                </a:solidFill>
                <a:latin typeface="BIZ UDPゴシック" panose="020B0400000000000000" pitchFamily="50" charset="-128"/>
                <a:ea typeface="BIZ UDPゴシック" panose="020B0400000000000000" pitchFamily="50" charset="-128"/>
              </a:rPr>
              <a:t>Check!</a:t>
            </a:r>
            <a:endParaRPr kumimoji="1" lang="ja-JP" altLang="en-US" sz="1050" b="1" dirty="0">
              <a:solidFill>
                <a:srgbClr val="FF5050"/>
              </a:solidFill>
              <a:latin typeface="BIZ UDPゴシック" panose="020B0400000000000000" pitchFamily="50" charset="-128"/>
              <a:ea typeface="BIZ UDPゴシック" panose="020B0400000000000000" pitchFamily="50" charset="-128"/>
            </a:endParaRPr>
          </a:p>
        </p:txBody>
      </p:sp>
      <p:pic>
        <p:nvPicPr>
          <p:cNvPr id="102" name="図 101">
            <a:extLst>
              <a:ext uri="{FF2B5EF4-FFF2-40B4-BE49-F238E27FC236}">
                <a16:creationId xmlns:a16="http://schemas.microsoft.com/office/drawing/2014/main" id="{A4B352FB-1C35-45DC-9AC3-B122BBC6B96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0073172" flipH="1">
            <a:off x="5397935" y="5725814"/>
            <a:ext cx="343837" cy="343837"/>
          </a:xfrm>
          <a:prstGeom prst="rect">
            <a:avLst/>
          </a:prstGeom>
        </p:spPr>
      </p:pic>
    </p:spTree>
    <p:extLst>
      <p:ext uri="{BB962C8B-B14F-4D97-AF65-F5344CB8AC3E}">
        <p14:creationId xmlns:p14="http://schemas.microsoft.com/office/powerpoint/2010/main" val="16919392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1580</TotalTime>
  <Words>593</Words>
  <Application>Microsoft Office PowerPoint</Application>
  <PresentationFormat>A4 210 x 297 mm</PresentationFormat>
  <Paragraphs>58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UDゴシック</vt:lpstr>
      <vt:lpstr>HGP創英角ｺﾞｼｯｸUB</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Fujimoto Hidetoshi</dc:creator>
  <cp:lastModifiedBy>東山 秀之</cp:lastModifiedBy>
  <cp:revision>179</cp:revision>
  <dcterms:created xsi:type="dcterms:W3CDTF">2014-07-08T10:06:15Z</dcterms:created>
  <dcterms:modified xsi:type="dcterms:W3CDTF">2022-10-11T03:06:54Z</dcterms:modified>
</cp:coreProperties>
</file>