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sldIdLst>
    <p:sldId id="263" r:id="rId2"/>
  </p:sldIdLst>
  <p:sldSz cx="6858000" cy="9906000" type="A4"/>
  <p:notesSz cx="6735763" cy="9866313"/>
  <p:defaultTextStyle>
    <a:defPPr>
      <a:defRPr lang="ja-JP"/>
    </a:defPPr>
    <a:lvl1pPr marL="0" algn="l" defTabSz="957838" rtl="0" eaLnBrk="1" latinLnBrk="0" hangingPunct="1">
      <a:defRPr kumimoji="1" sz="1900" kern="1200">
        <a:solidFill>
          <a:schemeClr val="tx1"/>
        </a:solidFill>
        <a:latin typeface="+mn-lt"/>
        <a:ea typeface="+mn-ea"/>
        <a:cs typeface="+mn-cs"/>
      </a:defRPr>
    </a:lvl1pPr>
    <a:lvl2pPr marL="478919" algn="l" defTabSz="957838" rtl="0" eaLnBrk="1" latinLnBrk="0" hangingPunct="1">
      <a:defRPr kumimoji="1" sz="1900" kern="1200">
        <a:solidFill>
          <a:schemeClr val="tx1"/>
        </a:solidFill>
        <a:latin typeface="+mn-lt"/>
        <a:ea typeface="+mn-ea"/>
        <a:cs typeface="+mn-cs"/>
      </a:defRPr>
    </a:lvl2pPr>
    <a:lvl3pPr marL="957838" algn="l" defTabSz="957838" rtl="0" eaLnBrk="1" latinLnBrk="0" hangingPunct="1">
      <a:defRPr kumimoji="1" sz="1900" kern="1200">
        <a:solidFill>
          <a:schemeClr val="tx1"/>
        </a:solidFill>
        <a:latin typeface="+mn-lt"/>
        <a:ea typeface="+mn-ea"/>
        <a:cs typeface="+mn-cs"/>
      </a:defRPr>
    </a:lvl3pPr>
    <a:lvl4pPr marL="1436757" algn="l" defTabSz="957838" rtl="0" eaLnBrk="1" latinLnBrk="0" hangingPunct="1">
      <a:defRPr kumimoji="1" sz="1900" kern="1200">
        <a:solidFill>
          <a:schemeClr val="tx1"/>
        </a:solidFill>
        <a:latin typeface="+mn-lt"/>
        <a:ea typeface="+mn-ea"/>
        <a:cs typeface="+mn-cs"/>
      </a:defRPr>
    </a:lvl4pPr>
    <a:lvl5pPr marL="1915677" algn="l" defTabSz="957838" rtl="0" eaLnBrk="1" latinLnBrk="0" hangingPunct="1">
      <a:defRPr kumimoji="1" sz="1900" kern="1200">
        <a:solidFill>
          <a:schemeClr val="tx1"/>
        </a:solidFill>
        <a:latin typeface="+mn-lt"/>
        <a:ea typeface="+mn-ea"/>
        <a:cs typeface="+mn-cs"/>
      </a:defRPr>
    </a:lvl5pPr>
    <a:lvl6pPr marL="2394596" algn="l" defTabSz="957838" rtl="0" eaLnBrk="1" latinLnBrk="0" hangingPunct="1">
      <a:defRPr kumimoji="1" sz="1900" kern="1200">
        <a:solidFill>
          <a:schemeClr val="tx1"/>
        </a:solidFill>
        <a:latin typeface="+mn-lt"/>
        <a:ea typeface="+mn-ea"/>
        <a:cs typeface="+mn-cs"/>
      </a:defRPr>
    </a:lvl6pPr>
    <a:lvl7pPr marL="2873515" algn="l" defTabSz="957838" rtl="0" eaLnBrk="1" latinLnBrk="0" hangingPunct="1">
      <a:defRPr kumimoji="1" sz="1900" kern="1200">
        <a:solidFill>
          <a:schemeClr val="tx1"/>
        </a:solidFill>
        <a:latin typeface="+mn-lt"/>
        <a:ea typeface="+mn-ea"/>
        <a:cs typeface="+mn-cs"/>
      </a:defRPr>
    </a:lvl7pPr>
    <a:lvl8pPr marL="3352434" algn="l" defTabSz="957838" rtl="0" eaLnBrk="1" latinLnBrk="0" hangingPunct="1">
      <a:defRPr kumimoji="1" sz="1900" kern="1200">
        <a:solidFill>
          <a:schemeClr val="tx1"/>
        </a:solidFill>
        <a:latin typeface="+mn-lt"/>
        <a:ea typeface="+mn-ea"/>
        <a:cs typeface="+mn-cs"/>
      </a:defRPr>
    </a:lvl8pPr>
    <a:lvl9pPr marL="3831353" algn="l" defTabSz="957838" rtl="0" eaLnBrk="1" latinLnBrk="0" hangingPunct="1">
      <a:defRPr kumimoji="1" sz="19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165" userDrawn="1">
          <p15:clr>
            <a:srgbClr val="A4A3A4"/>
          </p15:clr>
        </p15:guide>
        <p15:guide id="2" pos="216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Fushimi Kayo" initials="FK" lastIdx="1" clrIdx="0">
    <p:extLst>
      <p:ext uri="{19B8F6BF-5375-455C-9EA6-DF929625EA0E}">
        <p15:presenceInfo xmlns:p15="http://schemas.microsoft.com/office/powerpoint/2012/main" userId="S-1-5-21-2326588469-1317545400-2514069723-12596"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7375E"/>
    <a:srgbClr val="3F819E"/>
    <a:srgbClr val="EC6D45"/>
    <a:srgbClr val="B72E2E"/>
    <a:srgbClr val="00B3ED"/>
    <a:srgbClr val="D1750A"/>
    <a:srgbClr val="FF3399"/>
    <a:srgbClr val="FFEFF7"/>
    <a:srgbClr val="C00000"/>
    <a:srgbClr val="8EB4E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中間スタイル 2 - アクセント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93296810-A885-4BE3-A3E7-6D5BEEA58F35}" styleName="中間スタイル 2 - アクセント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22838BEF-8BB2-4498-84A7-C5851F593DF1}" styleName="中間スタイル 4 - アクセント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 styleId="{5FD0F851-EC5A-4D38-B0AD-8093EC10F338}" styleName="淡色スタイル 1 - アクセント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68D230F3-CF80-4859-8CE7-A43EE81993B5}" styleName="淡色スタイル 1 - アクセント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 styleId="{16D9F66E-5EB9-4882-86FB-DCBF35E3C3E4}" styleName="中間スタイル 4 - アクセント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solidFill>
            <a:schemeClr val="accent6">
              <a:tint val="20000"/>
            </a:schemeClr>
          </a:solidFill>
        </a:fill>
      </a:tcStyle>
    </a:wholeTbl>
    <a:band1H>
      <a:tcStyle>
        <a:tcBdr/>
        <a:fill>
          <a:solidFill>
            <a:schemeClr val="accent6">
              <a:tint val="40000"/>
            </a:schemeClr>
          </a:solidFill>
        </a:fill>
      </a:tcStyle>
    </a:band1H>
    <a:band1V>
      <a:tcStyle>
        <a:tcBdr/>
        <a:fill>
          <a:solidFill>
            <a:schemeClr val="accent6">
              <a:tint val="40000"/>
            </a:schemeClr>
          </a:solidFill>
        </a:fill>
      </a:tcStyle>
    </a:band1V>
    <a:lastCol>
      <a:tcTxStyle b="on"/>
      <a:tcStyle>
        <a:tcBdr/>
      </a:tcStyle>
    </a:lastCol>
    <a:firstCol>
      <a:tcTxStyle b="on"/>
      <a:tcStyle>
        <a:tcBdr/>
      </a:tcStyle>
    </a:firstCol>
    <a:lastRow>
      <a:tcTxStyle b="on"/>
      <a:tcStyle>
        <a:tcBdr>
          <a:top>
            <a:ln w="25400" cmpd="sng">
              <a:solidFill>
                <a:schemeClr val="accent6"/>
              </a:solidFill>
            </a:ln>
          </a:top>
        </a:tcBdr>
        <a:fill>
          <a:solidFill>
            <a:schemeClr val="accent6">
              <a:tint val="20000"/>
            </a:schemeClr>
          </a:solidFill>
        </a:fill>
      </a:tcStyle>
    </a:lastRow>
    <a:firstRow>
      <a:tcTxStyle b="on"/>
      <a:tcStyle>
        <a:tcBdr/>
        <a:fill>
          <a:solidFill>
            <a:schemeClr val="accent6">
              <a:tint val="20000"/>
            </a:schemeClr>
          </a:solidFill>
        </a:fill>
      </a:tcStyle>
    </a:firstRow>
  </a:tblStyle>
  <a:tblStyle styleId="{3B4B98B0-60AC-42C2-AFA5-B58CD77FA1E5}" styleName="淡色スタイル 1 - アクセント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B301B821-A1FF-4177-AEE7-76D212191A09}" styleName="中間スタイル 1 - アクセント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69CF1AB2-1976-4502-BF36-3FF5EA218861}" styleName="中間スタイル 4 - アクセント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74C1A8A3-306A-4EB7-A6B1-4F7E0EB9C5D6}" styleName="中間スタイル 3 - アクセント 5">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5"/>
          </a:solidFill>
        </a:fill>
      </a:tcStyle>
    </a:lastCol>
    <a:firstCol>
      <a:tcTxStyle b="on">
        <a:fontRef idx="minor">
          <a:scrgbClr r="0" g="0" b="0"/>
        </a:fontRef>
        <a:schemeClr val="lt1"/>
      </a:tcTxStyle>
      <a:tcStyle>
        <a:tcBdr/>
        <a:fill>
          <a:solidFill>
            <a:schemeClr val="accent5"/>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5"/>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BC89EF96-8CEA-46FF-86C4-4CE0E7609802}" styleName="淡色スタイル 3 - アクセント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4023" autoAdjust="0"/>
    <p:restoredTop sz="90564" autoAdjust="0"/>
  </p:normalViewPr>
  <p:slideViewPr>
    <p:cSldViewPr>
      <p:cViewPr>
        <p:scale>
          <a:sx n="125" d="100"/>
          <a:sy n="125" d="100"/>
        </p:scale>
        <p:origin x="2760" y="-2766"/>
      </p:cViewPr>
      <p:guideLst>
        <p:guide orient="horz" pos="3165"/>
        <p:guide pos="216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commentAuthors" Target="commentAuthor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19413" cy="493713"/>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14763" y="0"/>
            <a:ext cx="2919412" cy="493713"/>
          </a:xfrm>
          <a:prstGeom prst="rect">
            <a:avLst/>
          </a:prstGeom>
        </p:spPr>
        <p:txBody>
          <a:bodyPr vert="horz" lIns="91440" tIns="45720" rIns="91440" bIns="45720" rtlCol="0"/>
          <a:lstStyle>
            <a:lvl1pPr algn="r">
              <a:defRPr sz="1200"/>
            </a:lvl1pPr>
          </a:lstStyle>
          <a:p>
            <a:fld id="{C1E6F8B2-7797-4E7E-9FB1-399500C62DC8}" type="datetimeFigureOut">
              <a:rPr kumimoji="1" lang="ja-JP" altLang="en-US" smtClean="0"/>
              <a:t>2024/2/27</a:t>
            </a:fld>
            <a:endParaRPr kumimoji="1" lang="ja-JP" altLang="en-US"/>
          </a:p>
        </p:txBody>
      </p:sp>
      <p:sp>
        <p:nvSpPr>
          <p:cNvPr id="4" name="スライド イメージ プレースホルダー 3"/>
          <p:cNvSpPr>
            <a:spLocks noGrp="1" noRot="1" noChangeAspect="1"/>
          </p:cNvSpPr>
          <p:nvPr>
            <p:ph type="sldImg" idx="2"/>
          </p:nvPr>
        </p:nvSpPr>
        <p:spPr>
          <a:xfrm>
            <a:off x="2087563" y="739775"/>
            <a:ext cx="2560637" cy="3700463"/>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73100" y="4686300"/>
            <a:ext cx="5389563" cy="4440238"/>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9371013"/>
            <a:ext cx="2919413" cy="493712"/>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14763" y="9371013"/>
            <a:ext cx="2919412" cy="493712"/>
          </a:xfrm>
          <a:prstGeom prst="rect">
            <a:avLst/>
          </a:prstGeom>
        </p:spPr>
        <p:txBody>
          <a:bodyPr vert="horz" lIns="91440" tIns="45720" rIns="91440" bIns="45720" rtlCol="0" anchor="b"/>
          <a:lstStyle>
            <a:lvl1pPr algn="r">
              <a:defRPr sz="1200"/>
            </a:lvl1pPr>
          </a:lstStyle>
          <a:p>
            <a:fld id="{0B1D6166-AA01-4F3C-88D4-5AA430AC6836}" type="slidenum">
              <a:rPr kumimoji="1" lang="ja-JP" altLang="en-US" smtClean="0"/>
              <a:t>‹#›</a:t>
            </a:fld>
            <a:endParaRPr kumimoji="1" lang="ja-JP" altLang="en-US"/>
          </a:p>
        </p:txBody>
      </p:sp>
    </p:spTree>
    <p:extLst>
      <p:ext uri="{BB962C8B-B14F-4D97-AF65-F5344CB8AC3E}">
        <p14:creationId xmlns:p14="http://schemas.microsoft.com/office/powerpoint/2010/main" val="3206038457"/>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0B1D6166-AA01-4F3C-88D4-5AA430AC6836}" type="slidenum">
              <a:rPr kumimoji="1" lang="ja-JP" altLang="en-US" smtClean="0"/>
              <a:t>1</a:t>
            </a:fld>
            <a:endParaRPr kumimoji="1" lang="ja-JP" altLang="en-US"/>
          </a:p>
        </p:txBody>
      </p:sp>
    </p:spTree>
    <p:extLst>
      <p:ext uri="{BB962C8B-B14F-4D97-AF65-F5344CB8AC3E}">
        <p14:creationId xmlns:p14="http://schemas.microsoft.com/office/powerpoint/2010/main" val="54495209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タイトル スライド">
    <p:spTree>
      <p:nvGrpSpPr>
        <p:cNvPr id="1" name=""/>
        <p:cNvGrpSpPr/>
        <p:nvPr/>
      </p:nvGrpSpPr>
      <p:grpSpPr>
        <a:xfrm>
          <a:off x="0" y="0"/>
          <a:ext cx="0" cy="0"/>
          <a:chOff x="0" y="0"/>
          <a:chExt cx="0" cy="0"/>
        </a:xfrm>
      </p:grpSpPr>
      <p:sp>
        <p:nvSpPr>
          <p:cNvPr id="2" name="正方形/長方形 1">
            <a:extLst>
              <a:ext uri="{FF2B5EF4-FFF2-40B4-BE49-F238E27FC236}">
                <a16:creationId xmlns:a16="http://schemas.microsoft.com/office/drawing/2014/main" id="{33D24AF8-9A34-4F8A-A30E-F7701102DB13}"/>
              </a:ext>
            </a:extLst>
          </p:cNvPr>
          <p:cNvSpPr/>
          <p:nvPr userDrawn="1"/>
        </p:nvSpPr>
        <p:spPr>
          <a:xfrm>
            <a:off x="-1096" y="2504728"/>
            <a:ext cx="6873798" cy="6348706"/>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latin typeface="HGPｺﾞｼｯｸM" panose="020B0600000000000000" pitchFamily="50" charset="-128"/>
                <a:ea typeface="HGPｺﾞｼｯｸM" panose="020B0600000000000000" pitchFamily="50" charset="-128"/>
              </a:rPr>
              <a:t>う</a:t>
            </a:r>
          </a:p>
        </p:txBody>
      </p:sp>
      <p:sp>
        <p:nvSpPr>
          <p:cNvPr id="5" name="正方形/長方形 4">
            <a:extLst>
              <a:ext uri="{FF2B5EF4-FFF2-40B4-BE49-F238E27FC236}">
                <a16:creationId xmlns:a16="http://schemas.microsoft.com/office/drawing/2014/main" id="{99B7BD61-ACBB-4010-9453-601BD3FE3946}"/>
              </a:ext>
            </a:extLst>
          </p:cNvPr>
          <p:cNvSpPr/>
          <p:nvPr userDrawn="1"/>
        </p:nvSpPr>
        <p:spPr>
          <a:xfrm>
            <a:off x="1" y="8853434"/>
            <a:ext cx="6859825" cy="1052566"/>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5784" tIns="47892" rIns="95784" bIns="47892" rtlCol="0" anchor="ctr"/>
          <a:lstStyle/>
          <a:p>
            <a:pPr algn="ctr"/>
            <a:endParaRPr kumimoji="1" lang="ja-JP" altLang="en-US" dirty="0">
              <a:latin typeface="HGPｺﾞｼｯｸM" panose="020B0600000000000000" pitchFamily="50" charset="-128"/>
              <a:ea typeface="HGPｺﾞｼｯｸM" panose="020B0600000000000000" pitchFamily="50" charset="-128"/>
              <a:cs typeface="メイリオ" panose="020B0604030504040204" pitchFamily="50" charset="-128"/>
            </a:endParaRPr>
          </a:p>
        </p:txBody>
      </p:sp>
      <p:sp>
        <p:nvSpPr>
          <p:cNvPr id="6" name="正方形/長方形 5">
            <a:extLst>
              <a:ext uri="{FF2B5EF4-FFF2-40B4-BE49-F238E27FC236}">
                <a16:creationId xmlns:a16="http://schemas.microsoft.com/office/drawing/2014/main" id="{75F71DD4-C130-42E7-9D03-0E27CFA70D0F}"/>
              </a:ext>
            </a:extLst>
          </p:cNvPr>
          <p:cNvSpPr/>
          <p:nvPr userDrawn="1"/>
        </p:nvSpPr>
        <p:spPr>
          <a:xfrm>
            <a:off x="-4183" y="516057"/>
            <a:ext cx="6859824" cy="1412601"/>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5784" tIns="47892" rIns="95784" bIns="47892" rtlCol="0" anchor="ctr"/>
          <a:lstStyle/>
          <a:p>
            <a:pPr algn="ctr"/>
            <a:endParaRPr kumimoji="1" lang="ja-JP" altLang="en-US" dirty="0">
              <a:latin typeface="HGSｺﾞｼｯｸE" panose="020B0900000000000000" pitchFamily="50" charset="-128"/>
              <a:ea typeface="HGSｺﾞｼｯｸE" panose="020B0900000000000000" pitchFamily="50" charset="-128"/>
              <a:cs typeface="メイリオ" panose="020B0604030504040204" pitchFamily="50" charset="-128"/>
            </a:endParaRPr>
          </a:p>
        </p:txBody>
      </p:sp>
      <p:cxnSp>
        <p:nvCxnSpPr>
          <p:cNvPr id="4" name="直線コネクタ 3">
            <a:extLst>
              <a:ext uri="{FF2B5EF4-FFF2-40B4-BE49-F238E27FC236}">
                <a16:creationId xmlns:a16="http://schemas.microsoft.com/office/drawing/2014/main" id="{92C57148-26E2-4251-8E47-0774B24F9680}"/>
              </a:ext>
            </a:extLst>
          </p:cNvPr>
          <p:cNvCxnSpPr/>
          <p:nvPr userDrawn="1"/>
        </p:nvCxnSpPr>
        <p:spPr>
          <a:xfrm>
            <a:off x="0" y="632520"/>
            <a:ext cx="6872702"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7" name="直線コネクタ 6">
            <a:extLst>
              <a:ext uri="{FF2B5EF4-FFF2-40B4-BE49-F238E27FC236}">
                <a16:creationId xmlns:a16="http://schemas.microsoft.com/office/drawing/2014/main" id="{87EFF73E-AA70-4D39-859C-92DCFD8039D6}"/>
              </a:ext>
            </a:extLst>
          </p:cNvPr>
          <p:cNvCxnSpPr/>
          <p:nvPr userDrawn="1"/>
        </p:nvCxnSpPr>
        <p:spPr>
          <a:xfrm>
            <a:off x="0" y="1784648"/>
            <a:ext cx="6872702"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228665377"/>
      </p:ext>
    </p:extLst>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262037532"/>
      </p:ext>
    </p:extLst>
  </p:cSld>
  <p:clrMap bg1="lt1" tx1="dk1" bg2="lt2" tx2="dk2" accent1="accent1" accent2="accent2" accent3="accent3" accent4="accent4" accent5="accent5" accent6="accent6" hlink="hlink" folHlink="folHlink"/>
  <p:sldLayoutIdLst>
    <p:sldLayoutId id="2147483649" r:id="rId1"/>
  </p:sldLayoutIdLst>
  <p:txStyles>
    <p:titleStyle>
      <a:lvl1pPr algn="ctr" defTabSz="957838" rtl="0" eaLnBrk="1" latinLnBrk="0" hangingPunct="1">
        <a:spcBef>
          <a:spcPct val="0"/>
        </a:spcBef>
        <a:buNone/>
        <a:defRPr kumimoji="1" sz="4600" kern="1200">
          <a:solidFill>
            <a:schemeClr val="tx1"/>
          </a:solidFill>
          <a:latin typeface="+mj-lt"/>
          <a:ea typeface="+mj-ea"/>
          <a:cs typeface="+mj-cs"/>
        </a:defRPr>
      </a:lvl1pPr>
    </p:titleStyle>
    <p:bodyStyle>
      <a:lvl1pPr marL="359189" indent="-359189" algn="l" defTabSz="957838" rtl="0" eaLnBrk="1" latinLnBrk="0" hangingPunct="1">
        <a:spcBef>
          <a:spcPct val="20000"/>
        </a:spcBef>
        <a:buFont typeface="Arial" panose="020B0604020202020204" pitchFamily="34" charset="0"/>
        <a:buChar char="•"/>
        <a:defRPr kumimoji="1" sz="3400" kern="1200">
          <a:solidFill>
            <a:schemeClr val="tx1"/>
          </a:solidFill>
          <a:latin typeface="+mn-lt"/>
          <a:ea typeface="+mn-ea"/>
          <a:cs typeface="+mn-cs"/>
        </a:defRPr>
      </a:lvl1pPr>
      <a:lvl2pPr marL="778244" indent="-299324" algn="l" defTabSz="957838" rtl="0" eaLnBrk="1" latinLnBrk="0" hangingPunct="1">
        <a:spcBef>
          <a:spcPct val="20000"/>
        </a:spcBef>
        <a:buFont typeface="Arial" panose="020B0604020202020204" pitchFamily="34" charset="0"/>
        <a:buChar char="–"/>
        <a:defRPr kumimoji="1" sz="2900" kern="1200">
          <a:solidFill>
            <a:schemeClr val="tx1"/>
          </a:solidFill>
          <a:latin typeface="+mn-lt"/>
          <a:ea typeface="+mn-ea"/>
          <a:cs typeface="+mn-cs"/>
        </a:defRPr>
      </a:lvl2pPr>
      <a:lvl3pPr marL="1197298" indent="-239460" algn="l" defTabSz="957838" rtl="0" eaLnBrk="1" latinLnBrk="0" hangingPunct="1">
        <a:spcBef>
          <a:spcPct val="20000"/>
        </a:spcBef>
        <a:buFont typeface="Arial" panose="020B0604020202020204" pitchFamily="34" charset="0"/>
        <a:buChar char="•"/>
        <a:defRPr kumimoji="1" sz="2500" kern="1200">
          <a:solidFill>
            <a:schemeClr val="tx1"/>
          </a:solidFill>
          <a:latin typeface="+mn-lt"/>
          <a:ea typeface="+mn-ea"/>
          <a:cs typeface="+mn-cs"/>
        </a:defRPr>
      </a:lvl3pPr>
      <a:lvl4pPr marL="1676217" indent="-239460" algn="l" defTabSz="957838" rtl="0" eaLnBrk="1" latinLnBrk="0" hangingPunct="1">
        <a:spcBef>
          <a:spcPct val="20000"/>
        </a:spcBef>
        <a:buFont typeface="Arial" panose="020B0604020202020204" pitchFamily="34" charset="0"/>
        <a:buChar char="–"/>
        <a:defRPr kumimoji="1" sz="2100" kern="1200">
          <a:solidFill>
            <a:schemeClr val="tx1"/>
          </a:solidFill>
          <a:latin typeface="+mn-lt"/>
          <a:ea typeface="+mn-ea"/>
          <a:cs typeface="+mn-cs"/>
        </a:defRPr>
      </a:lvl4pPr>
      <a:lvl5pPr marL="2155136" indent="-239460" algn="l" defTabSz="957838" rtl="0" eaLnBrk="1" latinLnBrk="0" hangingPunct="1">
        <a:spcBef>
          <a:spcPct val="20000"/>
        </a:spcBef>
        <a:buFont typeface="Arial" panose="020B0604020202020204" pitchFamily="34" charset="0"/>
        <a:buChar char="»"/>
        <a:defRPr kumimoji="1" sz="2100" kern="1200">
          <a:solidFill>
            <a:schemeClr val="tx1"/>
          </a:solidFill>
          <a:latin typeface="+mn-lt"/>
          <a:ea typeface="+mn-ea"/>
          <a:cs typeface="+mn-cs"/>
        </a:defRPr>
      </a:lvl5pPr>
      <a:lvl6pPr marL="2634055" indent="-239460" algn="l" defTabSz="957838" rtl="0" eaLnBrk="1" latinLnBrk="0" hangingPunct="1">
        <a:spcBef>
          <a:spcPct val="20000"/>
        </a:spcBef>
        <a:buFont typeface="Arial" panose="020B0604020202020204" pitchFamily="34" charset="0"/>
        <a:buChar char="•"/>
        <a:defRPr kumimoji="1" sz="2100" kern="1200">
          <a:solidFill>
            <a:schemeClr val="tx1"/>
          </a:solidFill>
          <a:latin typeface="+mn-lt"/>
          <a:ea typeface="+mn-ea"/>
          <a:cs typeface="+mn-cs"/>
        </a:defRPr>
      </a:lvl6pPr>
      <a:lvl7pPr marL="3112975" indent="-239460" algn="l" defTabSz="957838" rtl="0" eaLnBrk="1" latinLnBrk="0" hangingPunct="1">
        <a:spcBef>
          <a:spcPct val="20000"/>
        </a:spcBef>
        <a:buFont typeface="Arial" panose="020B0604020202020204" pitchFamily="34" charset="0"/>
        <a:buChar char="•"/>
        <a:defRPr kumimoji="1" sz="2100" kern="1200">
          <a:solidFill>
            <a:schemeClr val="tx1"/>
          </a:solidFill>
          <a:latin typeface="+mn-lt"/>
          <a:ea typeface="+mn-ea"/>
          <a:cs typeface="+mn-cs"/>
        </a:defRPr>
      </a:lvl7pPr>
      <a:lvl8pPr marL="3591894" indent="-239460" algn="l" defTabSz="957838" rtl="0" eaLnBrk="1" latinLnBrk="0" hangingPunct="1">
        <a:spcBef>
          <a:spcPct val="20000"/>
        </a:spcBef>
        <a:buFont typeface="Arial" panose="020B0604020202020204" pitchFamily="34" charset="0"/>
        <a:buChar char="•"/>
        <a:defRPr kumimoji="1" sz="2100" kern="1200">
          <a:solidFill>
            <a:schemeClr val="tx1"/>
          </a:solidFill>
          <a:latin typeface="+mn-lt"/>
          <a:ea typeface="+mn-ea"/>
          <a:cs typeface="+mn-cs"/>
        </a:defRPr>
      </a:lvl8pPr>
      <a:lvl9pPr marL="4070813" indent="-239460" algn="l" defTabSz="957838" rtl="0" eaLnBrk="1" latinLnBrk="0" hangingPunct="1">
        <a:spcBef>
          <a:spcPct val="20000"/>
        </a:spcBef>
        <a:buFont typeface="Arial" panose="020B0604020202020204" pitchFamily="34" charset="0"/>
        <a:buChar char="•"/>
        <a:defRPr kumimoji="1" sz="2100" kern="1200">
          <a:solidFill>
            <a:schemeClr val="tx1"/>
          </a:solidFill>
          <a:latin typeface="+mn-lt"/>
          <a:ea typeface="+mn-ea"/>
          <a:cs typeface="+mn-cs"/>
        </a:defRPr>
      </a:lvl9pPr>
    </p:bodyStyle>
    <p:otherStyle>
      <a:defPPr>
        <a:defRPr lang="ja-JP"/>
      </a:defPPr>
      <a:lvl1pPr marL="0" algn="l" defTabSz="957838" rtl="0" eaLnBrk="1" latinLnBrk="0" hangingPunct="1">
        <a:defRPr kumimoji="1" sz="1900" kern="1200">
          <a:solidFill>
            <a:schemeClr val="tx1"/>
          </a:solidFill>
          <a:latin typeface="+mn-lt"/>
          <a:ea typeface="+mn-ea"/>
          <a:cs typeface="+mn-cs"/>
        </a:defRPr>
      </a:lvl1pPr>
      <a:lvl2pPr marL="478919" algn="l" defTabSz="957838" rtl="0" eaLnBrk="1" latinLnBrk="0" hangingPunct="1">
        <a:defRPr kumimoji="1" sz="1900" kern="1200">
          <a:solidFill>
            <a:schemeClr val="tx1"/>
          </a:solidFill>
          <a:latin typeface="+mn-lt"/>
          <a:ea typeface="+mn-ea"/>
          <a:cs typeface="+mn-cs"/>
        </a:defRPr>
      </a:lvl2pPr>
      <a:lvl3pPr marL="957838" algn="l" defTabSz="957838" rtl="0" eaLnBrk="1" latinLnBrk="0" hangingPunct="1">
        <a:defRPr kumimoji="1" sz="1900" kern="1200">
          <a:solidFill>
            <a:schemeClr val="tx1"/>
          </a:solidFill>
          <a:latin typeface="+mn-lt"/>
          <a:ea typeface="+mn-ea"/>
          <a:cs typeface="+mn-cs"/>
        </a:defRPr>
      </a:lvl3pPr>
      <a:lvl4pPr marL="1436757" algn="l" defTabSz="957838" rtl="0" eaLnBrk="1" latinLnBrk="0" hangingPunct="1">
        <a:defRPr kumimoji="1" sz="1900" kern="1200">
          <a:solidFill>
            <a:schemeClr val="tx1"/>
          </a:solidFill>
          <a:latin typeface="+mn-lt"/>
          <a:ea typeface="+mn-ea"/>
          <a:cs typeface="+mn-cs"/>
        </a:defRPr>
      </a:lvl4pPr>
      <a:lvl5pPr marL="1915677" algn="l" defTabSz="957838" rtl="0" eaLnBrk="1" latinLnBrk="0" hangingPunct="1">
        <a:defRPr kumimoji="1" sz="1900" kern="1200">
          <a:solidFill>
            <a:schemeClr val="tx1"/>
          </a:solidFill>
          <a:latin typeface="+mn-lt"/>
          <a:ea typeface="+mn-ea"/>
          <a:cs typeface="+mn-cs"/>
        </a:defRPr>
      </a:lvl5pPr>
      <a:lvl6pPr marL="2394596" algn="l" defTabSz="957838" rtl="0" eaLnBrk="1" latinLnBrk="0" hangingPunct="1">
        <a:defRPr kumimoji="1" sz="1900" kern="1200">
          <a:solidFill>
            <a:schemeClr val="tx1"/>
          </a:solidFill>
          <a:latin typeface="+mn-lt"/>
          <a:ea typeface="+mn-ea"/>
          <a:cs typeface="+mn-cs"/>
        </a:defRPr>
      </a:lvl6pPr>
      <a:lvl7pPr marL="2873515" algn="l" defTabSz="957838" rtl="0" eaLnBrk="1" latinLnBrk="0" hangingPunct="1">
        <a:defRPr kumimoji="1" sz="1900" kern="1200">
          <a:solidFill>
            <a:schemeClr val="tx1"/>
          </a:solidFill>
          <a:latin typeface="+mn-lt"/>
          <a:ea typeface="+mn-ea"/>
          <a:cs typeface="+mn-cs"/>
        </a:defRPr>
      </a:lvl7pPr>
      <a:lvl8pPr marL="3352434" algn="l" defTabSz="957838" rtl="0" eaLnBrk="1" latinLnBrk="0" hangingPunct="1">
        <a:defRPr kumimoji="1" sz="1900" kern="1200">
          <a:solidFill>
            <a:schemeClr val="tx1"/>
          </a:solidFill>
          <a:latin typeface="+mn-lt"/>
          <a:ea typeface="+mn-ea"/>
          <a:cs typeface="+mn-cs"/>
        </a:defRPr>
      </a:lvl8pPr>
      <a:lvl9pPr marL="3831353" algn="l" defTabSz="957838" rtl="0" eaLnBrk="1" latinLnBrk="0" hangingPunct="1">
        <a:defRPr kumimoji="1" sz="19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1.png"/><Relationship Id="rId7"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png"/><Relationship Id="rId11" Type="http://schemas.openxmlformats.org/officeDocument/2006/relationships/image" Target="../media/image9.png"/><Relationship Id="rId5" Type="http://schemas.openxmlformats.org/officeDocument/2006/relationships/image" Target="../media/image3.png"/><Relationship Id="rId10" Type="http://schemas.openxmlformats.org/officeDocument/2006/relationships/image" Target="../media/image8.png"/><Relationship Id="rId4" Type="http://schemas.openxmlformats.org/officeDocument/2006/relationships/image" Target="../media/image2.png"/><Relationship Id="rId9"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 name="正方形/長方形 119">
            <a:extLst>
              <a:ext uri="{FF2B5EF4-FFF2-40B4-BE49-F238E27FC236}">
                <a16:creationId xmlns:a16="http://schemas.microsoft.com/office/drawing/2014/main" id="{0CAA65DB-D05E-41F7-9788-CBFAF80F4EBA}"/>
              </a:ext>
            </a:extLst>
          </p:cNvPr>
          <p:cNvSpPr/>
          <p:nvPr/>
        </p:nvSpPr>
        <p:spPr>
          <a:xfrm>
            <a:off x="4536887" y="5258340"/>
            <a:ext cx="2236691" cy="1171198"/>
          </a:xfrm>
          <a:prstGeom prst="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9" name="正方形/長方形 118">
            <a:extLst>
              <a:ext uri="{FF2B5EF4-FFF2-40B4-BE49-F238E27FC236}">
                <a16:creationId xmlns:a16="http://schemas.microsoft.com/office/drawing/2014/main" id="{0991883C-EF2E-455C-B51D-24C7BA71E04D}"/>
              </a:ext>
            </a:extLst>
          </p:cNvPr>
          <p:cNvSpPr/>
          <p:nvPr/>
        </p:nvSpPr>
        <p:spPr>
          <a:xfrm>
            <a:off x="2499084" y="5258340"/>
            <a:ext cx="1985348" cy="1171198"/>
          </a:xfrm>
          <a:prstGeom prst="rect">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1" name="正方形/長方形 60">
            <a:extLst>
              <a:ext uri="{FF2B5EF4-FFF2-40B4-BE49-F238E27FC236}">
                <a16:creationId xmlns:a16="http://schemas.microsoft.com/office/drawing/2014/main" id="{41389E2E-B449-4E61-8562-C0BE5D5E8A46}"/>
              </a:ext>
            </a:extLst>
          </p:cNvPr>
          <p:cNvSpPr/>
          <p:nvPr/>
        </p:nvSpPr>
        <p:spPr>
          <a:xfrm>
            <a:off x="84421" y="5258340"/>
            <a:ext cx="2369734" cy="1171198"/>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3" name="テキスト ボックス 32"/>
          <p:cNvSpPr txBox="1"/>
          <p:nvPr/>
        </p:nvSpPr>
        <p:spPr>
          <a:xfrm>
            <a:off x="3096" y="738906"/>
            <a:ext cx="6858000" cy="958494"/>
          </a:xfrm>
          <a:prstGeom prst="rect">
            <a:avLst/>
          </a:prstGeom>
          <a:noFill/>
        </p:spPr>
        <p:txBody>
          <a:bodyPr wrap="square" lIns="95784" tIns="47892" rIns="95784" bIns="47892" rtlCol="0">
            <a:spAutoFit/>
          </a:bodyPr>
          <a:lstStyle/>
          <a:p>
            <a:pPr algn="ctr"/>
            <a:r>
              <a:rPr lang="ja-JP" altLang="en-US" sz="2400" dirty="0">
                <a:ln w="9525" cmpd="sng">
                  <a:noFill/>
                  <a:prstDash val="solid"/>
                </a:ln>
                <a:solidFill>
                  <a:schemeClr val="bg1"/>
                </a:solidFill>
                <a:latin typeface="HGP創英角ｺﾞｼｯｸUB" panose="020B0900000000000000" pitchFamily="50" charset="-128"/>
                <a:ea typeface="HGP創英角ｺﾞｼｯｸUB" panose="020B0900000000000000" pitchFamily="50" charset="-128"/>
                <a:cs typeface="メイリオ" panose="020B0604030504040204" pitchFamily="50" charset="-128"/>
              </a:rPr>
              <a:t>労働時間が短くなることで輸送能力が不足</a:t>
            </a:r>
            <a:endParaRPr lang="en-US" altLang="ja-JP" sz="2400" dirty="0">
              <a:ln w="9525" cmpd="sng">
                <a:noFill/>
                <a:prstDash val="solid"/>
              </a:ln>
              <a:solidFill>
                <a:schemeClr val="bg1"/>
              </a:solidFill>
              <a:latin typeface="HGP創英角ｺﾞｼｯｸUB" panose="020B0900000000000000" pitchFamily="50" charset="-128"/>
              <a:ea typeface="HGP創英角ｺﾞｼｯｸUB" panose="020B0900000000000000" pitchFamily="50" charset="-128"/>
              <a:cs typeface="メイリオ" panose="020B0604030504040204" pitchFamily="50" charset="-128"/>
            </a:endParaRPr>
          </a:p>
          <a:p>
            <a:pPr algn="ctr"/>
            <a:r>
              <a:rPr lang="ja-JP" altLang="en-US" sz="3200" dirty="0">
                <a:ln w="9525" cmpd="sng">
                  <a:noFill/>
                  <a:prstDash val="solid"/>
                </a:ln>
                <a:solidFill>
                  <a:schemeClr val="bg1"/>
                </a:solidFill>
                <a:latin typeface="HGP創英角ｺﾞｼｯｸUB" panose="020B0900000000000000" pitchFamily="50" charset="-128"/>
                <a:ea typeface="HGP創英角ｺﾞｼｯｸUB" panose="020B0900000000000000" pitchFamily="50" charset="-128"/>
                <a:cs typeface="メイリオ" panose="020B0604030504040204" pitchFamily="50" charset="-128"/>
              </a:rPr>
              <a:t>どう解決</a:t>
            </a:r>
            <a:r>
              <a:rPr lang="en-US" altLang="ja-JP" sz="3200" dirty="0">
                <a:ln w="9525" cmpd="sng">
                  <a:noFill/>
                  <a:prstDash val="solid"/>
                </a:ln>
                <a:solidFill>
                  <a:schemeClr val="bg1"/>
                </a:solidFill>
                <a:latin typeface="HGP創英角ｺﾞｼｯｸUB" panose="020B0900000000000000" pitchFamily="50" charset="-128"/>
                <a:ea typeface="HGP創英角ｺﾞｼｯｸUB" panose="020B0900000000000000" pitchFamily="50" charset="-128"/>
                <a:cs typeface="メイリオ" panose="020B0604030504040204" pitchFamily="50" charset="-128"/>
              </a:rPr>
              <a:t>⁉</a:t>
            </a:r>
            <a:r>
              <a:rPr lang="ja-JP" altLang="en-US" sz="3200" dirty="0">
                <a:ln w="9525" cmpd="sng">
                  <a:noFill/>
                  <a:prstDash val="solid"/>
                </a:ln>
                <a:solidFill>
                  <a:schemeClr val="bg1"/>
                </a:solidFill>
                <a:latin typeface="HGP創英角ｺﾞｼｯｸUB" panose="020B0900000000000000" pitchFamily="50" charset="-128"/>
                <a:ea typeface="HGP創英角ｺﾞｼｯｸUB" panose="020B0900000000000000" pitchFamily="50" charset="-128"/>
                <a:cs typeface="メイリオ" panose="020B0604030504040204" pitchFamily="50" charset="-128"/>
              </a:rPr>
              <a:t>物流の</a:t>
            </a:r>
            <a:r>
              <a:rPr lang="en-US" altLang="ja-JP" sz="3200" dirty="0">
                <a:ln w="9525" cmpd="sng">
                  <a:noFill/>
                  <a:prstDash val="solid"/>
                </a:ln>
                <a:solidFill>
                  <a:schemeClr val="bg1"/>
                </a:solidFill>
                <a:latin typeface="HGP創英角ｺﾞｼｯｸUB" panose="020B0900000000000000" pitchFamily="50" charset="-128"/>
                <a:ea typeface="HGP創英角ｺﾞｼｯｸUB" panose="020B0900000000000000" pitchFamily="50" charset="-128"/>
                <a:cs typeface="メイリオ" panose="020B0604030504040204" pitchFamily="50" charset="-128"/>
              </a:rPr>
              <a:t>2024</a:t>
            </a:r>
            <a:r>
              <a:rPr lang="ja-JP" altLang="en-US" sz="3200" dirty="0">
                <a:ln w="9525" cmpd="sng">
                  <a:noFill/>
                  <a:prstDash val="solid"/>
                </a:ln>
                <a:solidFill>
                  <a:schemeClr val="bg1"/>
                </a:solidFill>
                <a:latin typeface="HGP創英角ｺﾞｼｯｸUB" panose="020B0900000000000000" pitchFamily="50" charset="-128"/>
                <a:ea typeface="HGP創英角ｺﾞｼｯｸUB" panose="020B0900000000000000" pitchFamily="50" charset="-128"/>
                <a:cs typeface="メイリオ" panose="020B0604030504040204" pitchFamily="50" charset="-128"/>
              </a:rPr>
              <a:t>年問題</a:t>
            </a:r>
            <a:endParaRPr lang="ja-JP" altLang="en-US" sz="2400" dirty="0">
              <a:ln w="9525" cmpd="sng">
                <a:noFill/>
                <a:prstDash val="solid"/>
              </a:ln>
              <a:solidFill>
                <a:schemeClr val="bg1"/>
              </a:solidFill>
              <a:latin typeface="HGP創英角ｺﾞｼｯｸUB" panose="020B0900000000000000" pitchFamily="50" charset="-128"/>
              <a:ea typeface="HGP創英角ｺﾞｼｯｸUB" panose="020B0900000000000000" pitchFamily="50" charset="-128"/>
              <a:cs typeface="メイリオ" panose="020B0604030504040204" pitchFamily="50" charset="-128"/>
            </a:endParaRPr>
          </a:p>
        </p:txBody>
      </p:sp>
      <p:sp>
        <p:nvSpPr>
          <p:cNvPr id="40" name="正方形/長方形 39"/>
          <p:cNvSpPr/>
          <p:nvPr/>
        </p:nvSpPr>
        <p:spPr>
          <a:xfrm>
            <a:off x="1" y="8853434"/>
            <a:ext cx="6859825" cy="105256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95784" tIns="47892" rIns="95784" bIns="47892" rtlCol="0" anchor="ctr"/>
          <a:lstStyle/>
          <a:p>
            <a:pPr algn="ctr"/>
            <a:endParaRPr kumimoji="1" lang="ja-JP" altLang="en-US" dirty="0">
              <a:latin typeface="HGPｺﾞｼｯｸM" panose="020B0600000000000000" pitchFamily="50" charset="-128"/>
              <a:ea typeface="HGPｺﾞｼｯｸM" panose="020B0600000000000000" pitchFamily="50" charset="-128"/>
              <a:cs typeface="メイリオ" panose="020B0604030504040204" pitchFamily="50" charset="-128"/>
            </a:endParaRPr>
          </a:p>
        </p:txBody>
      </p:sp>
      <p:sp>
        <p:nvSpPr>
          <p:cNvPr id="30" name="正方形/長方形 29"/>
          <p:cNvSpPr/>
          <p:nvPr/>
        </p:nvSpPr>
        <p:spPr>
          <a:xfrm>
            <a:off x="92568" y="1988756"/>
            <a:ext cx="6673391" cy="614268"/>
          </a:xfrm>
          <a:prstGeom prst="rect">
            <a:avLst/>
          </a:prstGeom>
          <a:noFill/>
          <a:ln w="952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spcAft>
                <a:spcPts val="300"/>
              </a:spcAft>
            </a:pPr>
            <a:r>
              <a:rPr lang="ja-JP" altLang="en-US" sz="850" dirty="0">
                <a:solidFill>
                  <a:schemeClr val="tx1">
                    <a:lumMod val="75000"/>
                    <a:lumOff val="25000"/>
                  </a:schemeClr>
                </a:solidFill>
                <a:latin typeface="BIZ UDPゴシック" panose="020B0400000000000000" pitchFamily="50" charset="-128"/>
                <a:ea typeface="BIZ UDPゴシック" panose="020B0400000000000000" pitchFamily="50" charset="-128"/>
              </a:rPr>
              <a:t>２０２４年４月からドライバーの働き方改革関連法施行により時間外労働の上限（休日を除く年</a:t>
            </a:r>
            <a:r>
              <a:rPr lang="en-US" altLang="ja-JP" sz="850" dirty="0">
                <a:solidFill>
                  <a:schemeClr val="tx1">
                    <a:lumMod val="75000"/>
                    <a:lumOff val="25000"/>
                  </a:schemeClr>
                </a:solidFill>
                <a:latin typeface="BIZ UDPゴシック" panose="020B0400000000000000" pitchFamily="50" charset="-128"/>
                <a:ea typeface="BIZ UDPゴシック" panose="020B0400000000000000" pitchFamily="50" charset="-128"/>
              </a:rPr>
              <a:t>960</a:t>
            </a:r>
            <a:r>
              <a:rPr lang="ja-JP" altLang="en-US" sz="850" dirty="0">
                <a:solidFill>
                  <a:schemeClr val="tx1">
                    <a:lumMod val="75000"/>
                    <a:lumOff val="25000"/>
                  </a:schemeClr>
                </a:solidFill>
                <a:latin typeface="BIZ UDPゴシック" panose="020B0400000000000000" pitchFamily="50" charset="-128"/>
                <a:ea typeface="BIZ UDPゴシック" panose="020B0400000000000000" pitchFamily="50" charset="-128"/>
              </a:rPr>
              <a:t>時間）規制等が適用されます。</a:t>
            </a:r>
            <a:endParaRPr lang="en-US" altLang="ja-JP" sz="850" dirty="0">
              <a:solidFill>
                <a:schemeClr val="tx1">
                  <a:lumMod val="75000"/>
                  <a:lumOff val="25000"/>
                </a:schemeClr>
              </a:solidFill>
              <a:latin typeface="BIZ UDPゴシック" panose="020B0400000000000000" pitchFamily="50" charset="-128"/>
              <a:ea typeface="BIZ UDPゴシック" panose="020B0400000000000000" pitchFamily="50" charset="-128"/>
            </a:endParaRPr>
          </a:p>
          <a:p>
            <a:pPr algn="just">
              <a:spcAft>
                <a:spcPts val="300"/>
              </a:spcAft>
            </a:pPr>
            <a:r>
              <a:rPr lang="ja-JP" altLang="en-US" sz="850" dirty="0">
                <a:solidFill>
                  <a:schemeClr val="tx1">
                    <a:lumMod val="75000"/>
                    <a:lumOff val="25000"/>
                  </a:schemeClr>
                </a:solidFill>
                <a:latin typeface="BIZ UDPゴシック" panose="020B0400000000000000" pitchFamily="50" charset="-128"/>
                <a:ea typeface="BIZ UDPゴシック" panose="020B0400000000000000" pitchFamily="50" charset="-128"/>
              </a:rPr>
              <a:t>この規制は、「２０２４年問題」と称され、とりわけ他の業態よりも労働時間が長いとされるトラック事業については、労働時間が制限されることで、①１日に運ぶことができる荷物の量を削減、②トラック事業者の売上げ・利益の減少、③ドライバーの収入の減少、④収入の減少による担い手不足などが懸念されているところです。</a:t>
            </a:r>
          </a:p>
        </p:txBody>
      </p:sp>
      <p:sp>
        <p:nvSpPr>
          <p:cNvPr id="39" name="テキスト ボックス 38"/>
          <p:cNvSpPr txBox="1"/>
          <p:nvPr/>
        </p:nvSpPr>
        <p:spPr>
          <a:xfrm>
            <a:off x="-1096" y="9568942"/>
            <a:ext cx="4847434" cy="281385"/>
          </a:xfrm>
          <a:prstGeom prst="rect">
            <a:avLst/>
          </a:prstGeom>
          <a:noFill/>
        </p:spPr>
        <p:txBody>
          <a:bodyPr wrap="square" lIns="95784" tIns="47892" rIns="95784" bIns="47892" rtlCol="0">
            <a:spAutoFit/>
          </a:bodyPr>
          <a:lstStyle/>
          <a:p>
            <a:r>
              <a:rPr lang="ja-JP" altLang="en-US" sz="1200" dirty="0">
                <a:solidFill>
                  <a:schemeClr val="bg1"/>
                </a:solidFill>
                <a:latin typeface="HGP創英角ｺﾞｼｯｸUB" panose="020B0900000000000000" pitchFamily="50" charset="-128"/>
                <a:ea typeface="HGP創英角ｺﾞｼｯｸUB" panose="020B0900000000000000" pitchFamily="50" charset="-128"/>
              </a:rPr>
              <a:t>〒</a:t>
            </a:r>
            <a:r>
              <a:rPr lang="en-US" altLang="ja-JP" sz="1200" dirty="0">
                <a:solidFill>
                  <a:schemeClr val="bg1"/>
                </a:solidFill>
                <a:latin typeface="HGP創英角ｺﾞｼｯｸUB" panose="020B0900000000000000" pitchFamily="50" charset="-128"/>
                <a:ea typeface="HGP創英角ｺﾞｼｯｸUB" panose="020B0900000000000000" pitchFamily="50" charset="-128"/>
              </a:rPr>
              <a:t>000-0000</a:t>
            </a:r>
            <a:r>
              <a:rPr lang="ja-JP" altLang="en-US" sz="1200" dirty="0">
                <a:solidFill>
                  <a:schemeClr val="bg1"/>
                </a:solidFill>
                <a:latin typeface="HGP創英角ｺﾞｼｯｸUB" panose="020B0900000000000000" pitchFamily="50" charset="-128"/>
                <a:ea typeface="HGP創英角ｺﾞｼｯｸUB" panose="020B0900000000000000" pitchFamily="50" charset="-128"/>
              </a:rPr>
              <a:t>　○○</a:t>
            </a:r>
            <a:r>
              <a:rPr lang="zh-TW" altLang="en-US" sz="1200" dirty="0">
                <a:solidFill>
                  <a:schemeClr val="bg1"/>
                </a:solidFill>
                <a:latin typeface="HGP創英角ｺﾞｼｯｸUB" panose="020B0900000000000000" pitchFamily="50" charset="-128"/>
                <a:ea typeface="HGP創英角ｺﾞｼｯｸUB" panose="020B0900000000000000" pitchFamily="50" charset="-128"/>
              </a:rPr>
              <a:t>県</a:t>
            </a:r>
            <a:r>
              <a:rPr lang="ja-JP" altLang="en-US" sz="1200" dirty="0">
                <a:solidFill>
                  <a:schemeClr val="bg1"/>
                </a:solidFill>
                <a:latin typeface="HGP創英角ｺﾞｼｯｸUB" panose="020B0900000000000000" pitchFamily="50" charset="-128"/>
                <a:ea typeface="HGP創英角ｺﾞｼｯｸUB" panose="020B0900000000000000" pitchFamily="50" charset="-128"/>
              </a:rPr>
              <a:t>○○</a:t>
            </a:r>
            <a:r>
              <a:rPr lang="zh-TW" altLang="en-US" sz="1200" dirty="0">
                <a:solidFill>
                  <a:schemeClr val="bg1"/>
                </a:solidFill>
                <a:latin typeface="HGP創英角ｺﾞｼｯｸUB" panose="020B0900000000000000" pitchFamily="50" charset="-128"/>
                <a:ea typeface="HGP創英角ｺﾞｼｯｸUB" panose="020B0900000000000000" pitchFamily="50" charset="-128"/>
              </a:rPr>
              <a:t>市</a:t>
            </a:r>
            <a:r>
              <a:rPr lang="ja-JP" altLang="en-US" sz="1200" dirty="0">
                <a:solidFill>
                  <a:schemeClr val="bg1"/>
                </a:solidFill>
                <a:latin typeface="HGP創英角ｺﾞｼｯｸUB" panose="020B0900000000000000" pitchFamily="50" charset="-128"/>
                <a:ea typeface="HGP創英角ｺﾞｼｯｸUB" panose="020B0900000000000000" pitchFamily="50" charset="-128"/>
              </a:rPr>
              <a:t>○○</a:t>
            </a:r>
            <a:r>
              <a:rPr lang="en-US" altLang="ja-JP" sz="1200" dirty="0">
                <a:solidFill>
                  <a:schemeClr val="bg1"/>
                </a:solidFill>
                <a:latin typeface="HGP創英角ｺﾞｼｯｸUB" panose="020B0900000000000000" pitchFamily="50" charset="-128"/>
                <a:ea typeface="HGP創英角ｺﾞｼｯｸUB" panose="020B0900000000000000" pitchFamily="50" charset="-128"/>
              </a:rPr>
              <a:t>123</a:t>
            </a:r>
            <a:r>
              <a:rPr lang="en-US" altLang="zh-TW" sz="1200" dirty="0">
                <a:solidFill>
                  <a:schemeClr val="bg1"/>
                </a:solidFill>
                <a:latin typeface="HGP創英角ｺﾞｼｯｸUB" panose="020B0900000000000000" pitchFamily="50" charset="-128"/>
                <a:ea typeface="HGP創英角ｺﾞｼｯｸUB" panose="020B0900000000000000" pitchFamily="50" charset="-128"/>
              </a:rPr>
              <a:t>-</a:t>
            </a:r>
            <a:r>
              <a:rPr lang="en-US" altLang="ja-JP" sz="1200" dirty="0">
                <a:solidFill>
                  <a:schemeClr val="bg1"/>
                </a:solidFill>
                <a:latin typeface="HGP創英角ｺﾞｼｯｸUB" panose="020B0900000000000000" pitchFamily="50" charset="-128"/>
                <a:ea typeface="HGP創英角ｺﾞｼｯｸUB" panose="020B0900000000000000" pitchFamily="50" charset="-128"/>
              </a:rPr>
              <a:t>4</a:t>
            </a:r>
            <a:r>
              <a:rPr lang="ja-JP" altLang="en-US" sz="1200" dirty="0">
                <a:solidFill>
                  <a:schemeClr val="bg1"/>
                </a:solidFill>
                <a:latin typeface="HGP創英角ｺﾞｼｯｸUB" panose="020B0900000000000000" pitchFamily="50" charset="-128"/>
                <a:ea typeface="HGP創英角ｺﾞｼｯｸUB" panose="020B0900000000000000" pitchFamily="50" charset="-128"/>
              </a:rPr>
              <a:t>　</a:t>
            </a:r>
          </a:p>
        </p:txBody>
      </p:sp>
      <p:pic>
        <p:nvPicPr>
          <p:cNvPr id="49"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077072" y="8913544"/>
            <a:ext cx="1878302" cy="936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0" name="正方形/長方形 49"/>
          <p:cNvSpPr/>
          <p:nvPr/>
        </p:nvSpPr>
        <p:spPr>
          <a:xfrm>
            <a:off x="4049640" y="8931000"/>
            <a:ext cx="1925713" cy="89583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95784" tIns="47892" rIns="95784" bIns="47892" rtlCol="0" anchor="ctr"/>
          <a:lstStyle/>
          <a:p>
            <a:pPr>
              <a:spcAft>
                <a:spcPts val="314"/>
              </a:spcAft>
            </a:pPr>
            <a:r>
              <a:rPr lang="ja-JP" altLang="en-US" sz="900" dirty="0">
                <a:solidFill>
                  <a:srgbClr val="FF3300"/>
                </a:solidFill>
                <a:latin typeface="HGP創英角ｺﾞｼｯｸUB" panose="020B0900000000000000" pitchFamily="50" charset="-128"/>
                <a:ea typeface="HGP創英角ｺﾞｼｯｸUB" panose="020B0900000000000000" pitchFamily="50" charset="-128"/>
              </a:rPr>
              <a:t>～認定支援機関で対応できます～</a:t>
            </a:r>
            <a:endParaRPr lang="en-US" altLang="ja-JP" sz="900" dirty="0">
              <a:solidFill>
                <a:srgbClr val="FF3300"/>
              </a:solidFill>
              <a:latin typeface="HGP創英角ｺﾞｼｯｸUB" panose="020B0900000000000000" pitchFamily="50" charset="-128"/>
              <a:ea typeface="HGP創英角ｺﾞｼｯｸUB" panose="020B0900000000000000" pitchFamily="50" charset="-128"/>
            </a:endParaRPr>
          </a:p>
          <a:p>
            <a:r>
              <a:rPr lang="ja-JP" altLang="en-US" sz="800" dirty="0">
                <a:solidFill>
                  <a:schemeClr val="tx1">
                    <a:lumMod val="75000"/>
                    <a:lumOff val="25000"/>
                  </a:schemeClr>
                </a:solidFill>
                <a:latin typeface="HGP創英角ｺﾞｼｯｸUB" panose="020B0900000000000000" pitchFamily="50" charset="-128"/>
                <a:ea typeface="HGP創英角ｺﾞｼｯｸUB" panose="020B0900000000000000" pitchFamily="50" charset="-128"/>
              </a:rPr>
              <a:t>・各種補助金申請</a:t>
            </a:r>
            <a:endParaRPr lang="en-US" altLang="ja-JP" sz="800" dirty="0">
              <a:solidFill>
                <a:schemeClr val="tx1">
                  <a:lumMod val="75000"/>
                  <a:lumOff val="25000"/>
                </a:schemeClr>
              </a:solidFill>
              <a:latin typeface="HGP創英角ｺﾞｼｯｸUB" panose="020B0900000000000000" pitchFamily="50" charset="-128"/>
              <a:ea typeface="HGP創英角ｺﾞｼｯｸUB" panose="020B0900000000000000" pitchFamily="50" charset="-128"/>
            </a:endParaRPr>
          </a:p>
          <a:p>
            <a:r>
              <a:rPr lang="ja-JP" altLang="en-US" sz="800" dirty="0">
                <a:solidFill>
                  <a:schemeClr val="tx1">
                    <a:lumMod val="75000"/>
                    <a:lumOff val="25000"/>
                  </a:schemeClr>
                </a:solidFill>
                <a:latin typeface="HGP創英角ｺﾞｼｯｸUB" panose="020B0900000000000000" pitchFamily="50" charset="-128"/>
                <a:ea typeface="HGP創英角ｺﾞｼｯｸUB" panose="020B0900000000000000" pitchFamily="50" charset="-128"/>
              </a:rPr>
              <a:t>・経営改善計画書の作成</a:t>
            </a:r>
            <a:endParaRPr lang="en-US" altLang="ja-JP" sz="800" dirty="0">
              <a:solidFill>
                <a:schemeClr val="tx1">
                  <a:lumMod val="75000"/>
                  <a:lumOff val="25000"/>
                </a:schemeClr>
              </a:solidFill>
              <a:latin typeface="HGP創英角ｺﾞｼｯｸUB" panose="020B0900000000000000" pitchFamily="50" charset="-128"/>
              <a:ea typeface="HGP創英角ｺﾞｼｯｸUB" panose="020B0900000000000000" pitchFamily="50" charset="-128"/>
            </a:endParaRPr>
          </a:p>
          <a:p>
            <a:r>
              <a:rPr lang="ja-JP" altLang="en-US" sz="800" dirty="0">
                <a:solidFill>
                  <a:schemeClr val="tx1">
                    <a:lumMod val="75000"/>
                    <a:lumOff val="25000"/>
                  </a:schemeClr>
                </a:solidFill>
                <a:latin typeface="HGP創英角ｺﾞｼｯｸUB" panose="020B0900000000000000" pitchFamily="50" charset="-128"/>
                <a:ea typeface="HGP創英角ｺﾞｼｯｸUB" panose="020B0900000000000000" pitchFamily="50" charset="-128"/>
              </a:rPr>
              <a:t>・創業支援</a:t>
            </a:r>
            <a:endParaRPr lang="en-US" altLang="ja-JP" sz="800" dirty="0">
              <a:solidFill>
                <a:schemeClr val="tx1">
                  <a:lumMod val="75000"/>
                  <a:lumOff val="25000"/>
                </a:schemeClr>
              </a:solidFill>
              <a:latin typeface="HGP創英角ｺﾞｼｯｸUB" panose="020B0900000000000000" pitchFamily="50" charset="-128"/>
              <a:ea typeface="HGP創英角ｺﾞｼｯｸUB" panose="020B0900000000000000" pitchFamily="50" charset="-128"/>
            </a:endParaRPr>
          </a:p>
          <a:p>
            <a:r>
              <a:rPr lang="ja-JP" altLang="en-US" sz="800" dirty="0">
                <a:solidFill>
                  <a:schemeClr val="tx1">
                    <a:lumMod val="75000"/>
                    <a:lumOff val="25000"/>
                  </a:schemeClr>
                </a:solidFill>
                <a:latin typeface="HGP創英角ｺﾞｼｯｸUB" panose="020B0900000000000000" pitchFamily="50" charset="-128"/>
                <a:ea typeface="HGP創英角ｺﾞｼｯｸUB" panose="020B0900000000000000" pitchFamily="50" charset="-128"/>
              </a:rPr>
              <a:t>・優遇金利での資金調達　　　 など</a:t>
            </a:r>
          </a:p>
        </p:txBody>
      </p:sp>
      <p:sp>
        <p:nvSpPr>
          <p:cNvPr id="55" name="テキスト ボックス 54"/>
          <p:cNvSpPr txBox="1"/>
          <p:nvPr/>
        </p:nvSpPr>
        <p:spPr>
          <a:xfrm>
            <a:off x="-1096" y="8868864"/>
            <a:ext cx="4847434" cy="373718"/>
          </a:xfrm>
          <a:prstGeom prst="rect">
            <a:avLst/>
          </a:prstGeom>
          <a:noFill/>
        </p:spPr>
        <p:txBody>
          <a:bodyPr wrap="square" lIns="95784" tIns="47892" rIns="95784" bIns="47892" rtlCol="0">
            <a:spAutoFit/>
          </a:bodyPr>
          <a:lstStyle/>
          <a:p>
            <a:r>
              <a:rPr lang="ja-JP" altLang="en-US" sz="1800" dirty="0">
                <a:solidFill>
                  <a:schemeClr val="bg1"/>
                </a:solidFill>
                <a:latin typeface="HGP創英角ｺﾞｼｯｸUB" panose="020B0900000000000000" pitchFamily="50" charset="-128"/>
                <a:ea typeface="HGP創英角ｺﾞｼｯｸUB" panose="020B0900000000000000" pitchFamily="50" charset="-128"/>
              </a:rPr>
              <a:t>○○会計事務所 </a:t>
            </a:r>
            <a:r>
              <a:rPr lang="ja-JP" altLang="en-US" sz="1400" dirty="0">
                <a:solidFill>
                  <a:schemeClr val="bg1"/>
                </a:solidFill>
                <a:latin typeface="HGP創英角ｺﾞｼｯｸUB" panose="020B0900000000000000" pitchFamily="50" charset="-128"/>
                <a:ea typeface="HGP創英角ｺﾞｼｯｸUB" panose="020B0900000000000000" pitchFamily="50" charset="-128"/>
              </a:rPr>
              <a:t>（認定経営革新等支援機関） </a:t>
            </a:r>
          </a:p>
        </p:txBody>
      </p:sp>
      <p:sp>
        <p:nvSpPr>
          <p:cNvPr id="93" name="テキスト ボックス 92">
            <a:extLst>
              <a:ext uri="{FF2B5EF4-FFF2-40B4-BE49-F238E27FC236}">
                <a16:creationId xmlns:a16="http://schemas.microsoft.com/office/drawing/2014/main" id="{E18B2E8F-37DA-4DB1-A380-690EA8B8B38A}"/>
              </a:ext>
            </a:extLst>
          </p:cNvPr>
          <p:cNvSpPr txBox="1"/>
          <p:nvPr/>
        </p:nvSpPr>
        <p:spPr>
          <a:xfrm>
            <a:off x="-1096" y="9250344"/>
            <a:ext cx="4450269" cy="312163"/>
          </a:xfrm>
          <a:prstGeom prst="rect">
            <a:avLst/>
          </a:prstGeom>
          <a:noFill/>
        </p:spPr>
        <p:txBody>
          <a:bodyPr wrap="square" lIns="95784" tIns="47892" rIns="95784" bIns="47892" rtlCol="0">
            <a:spAutoFit/>
          </a:bodyPr>
          <a:lstStyle/>
          <a:p>
            <a:r>
              <a:rPr lang="en-US" altLang="ja-JP" sz="1400" dirty="0">
                <a:solidFill>
                  <a:schemeClr val="bg1"/>
                </a:solidFill>
                <a:latin typeface="HGP創英角ｺﾞｼｯｸUB" panose="020B0900000000000000" pitchFamily="50" charset="-128"/>
                <a:ea typeface="HGP創英角ｺﾞｼｯｸUB" panose="020B0900000000000000" pitchFamily="50" charset="-128"/>
              </a:rPr>
              <a:t>TEL</a:t>
            </a:r>
            <a:r>
              <a:rPr lang="ja-JP" altLang="en-US" sz="1400" dirty="0">
                <a:solidFill>
                  <a:schemeClr val="bg1"/>
                </a:solidFill>
                <a:latin typeface="HGP創英角ｺﾞｼｯｸUB" panose="020B0900000000000000" pitchFamily="50" charset="-128"/>
                <a:ea typeface="HGP創英角ｺﾞｼｯｸUB" panose="020B0900000000000000" pitchFamily="50" charset="-128"/>
              </a:rPr>
              <a:t>：</a:t>
            </a:r>
            <a:r>
              <a:rPr lang="en-US" altLang="ja-JP" sz="1400" dirty="0">
                <a:solidFill>
                  <a:schemeClr val="bg1"/>
                </a:solidFill>
                <a:latin typeface="HGP創英角ｺﾞｼｯｸUB" panose="020B0900000000000000" pitchFamily="50" charset="-128"/>
                <a:ea typeface="HGP創英角ｺﾞｼｯｸUB" panose="020B0900000000000000" pitchFamily="50" charset="-128"/>
              </a:rPr>
              <a:t>00-0000-0000</a:t>
            </a:r>
            <a:r>
              <a:rPr lang="ja-JP" altLang="en-US" sz="1400" dirty="0">
                <a:solidFill>
                  <a:schemeClr val="bg1"/>
                </a:solidFill>
                <a:latin typeface="HGP創英角ｺﾞｼｯｸUB" panose="020B0900000000000000" pitchFamily="50" charset="-128"/>
                <a:ea typeface="HGP創英角ｺﾞｼｯｸUB" panose="020B0900000000000000" pitchFamily="50" charset="-128"/>
              </a:rPr>
              <a:t>　</a:t>
            </a:r>
            <a:r>
              <a:rPr lang="en-US" altLang="ja-JP" sz="1400" dirty="0">
                <a:solidFill>
                  <a:schemeClr val="bg1"/>
                </a:solidFill>
                <a:latin typeface="HGP創英角ｺﾞｼｯｸUB" panose="020B0900000000000000" pitchFamily="50" charset="-128"/>
                <a:ea typeface="HGP創英角ｺﾞｼｯｸUB" panose="020B0900000000000000" pitchFamily="50" charset="-128"/>
              </a:rPr>
              <a:t>MAIL</a:t>
            </a:r>
            <a:r>
              <a:rPr lang="ja-JP" altLang="en-US" sz="1400" dirty="0">
                <a:solidFill>
                  <a:schemeClr val="bg1"/>
                </a:solidFill>
                <a:latin typeface="HGP創英角ｺﾞｼｯｸUB" panose="020B0900000000000000" pitchFamily="50" charset="-128"/>
                <a:ea typeface="HGP創英角ｺﾞｼｯｸUB" panose="020B0900000000000000" pitchFamily="50" charset="-128"/>
              </a:rPr>
              <a:t>：</a:t>
            </a:r>
            <a:r>
              <a:rPr lang="en-US" altLang="ja-JP" sz="1400" dirty="0">
                <a:solidFill>
                  <a:schemeClr val="bg1"/>
                </a:solidFill>
                <a:latin typeface="HGP創英角ｺﾞｼｯｸUB" panose="020B0900000000000000" pitchFamily="50" charset="-128"/>
                <a:ea typeface="HGP創英角ｺﾞｼｯｸUB" panose="020B0900000000000000" pitchFamily="50" charset="-128"/>
              </a:rPr>
              <a:t>sample@sample.com</a:t>
            </a:r>
            <a:r>
              <a:rPr lang="ja-JP" altLang="en-US" sz="1400" dirty="0">
                <a:solidFill>
                  <a:schemeClr val="bg1"/>
                </a:solidFill>
                <a:latin typeface="HGP創英角ｺﾞｼｯｸUB" panose="020B0900000000000000" pitchFamily="50" charset="-128"/>
                <a:ea typeface="HGP創英角ｺﾞｼｯｸUB" panose="020B0900000000000000" pitchFamily="50" charset="-128"/>
              </a:rPr>
              <a:t>　 </a:t>
            </a:r>
          </a:p>
        </p:txBody>
      </p:sp>
      <p:sp>
        <p:nvSpPr>
          <p:cNvPr id="38" name="テキスト ボックス 37">
            <a:extLst>
              <a:ext uri="{FF2B5EF4-FFF2-40B4-BE49-F238E27FC236}">
                <a16:creationId xmlns:a16="http://schemas.microsoft.com/office/drawing/2014/main" id="{F1029703-7950-4764-9721-7BFECB27908B}"/>
              </a:ext>
            </a:extLst>
          </p:cNvPr>
          <p:cNvSpPr txBox="1"/>
          <p:nvPr/>
        </p:nvSpPr>
        <p:spPr>
          <a:xfrm>
            <a:off x="6039515" y="9603237"/>
            <a:ext cx="773477" cy="276999"/>
          </a:xfrm>
          <a:prstGeom prst="rect">
            <a:avLst/>
          </a:prstGeom>
          <a:noFill/>
        </p:spPr>
        <p:txBody>
          <a:bodyPr wrap="square" rtlCol="0">
            <a:spAutoFit/>
          </a:bodyPr>
          <a:lstStyle/>
          <a:p>
            <a:pPr algn="ctr"/>
            <a:r>
              <a:rPr lang="ja-JP" altLang="en-US" sz="600" dirty="0">
                <a:solidFill>
                  <a:schemeClr val="bg1"/>
                </a:solidFill>
                <a:latin typeface="BIZ UDPゴシック" panose="020B0400000000000000" pitchFamily="50" charset="-128"/>
                <a:ea typeface="BIZ UDPゴシック" panose="020B0400000000000000" pitchFamily="50" charset="-128"/>
              </a:rPr>
              <a:t>▲ 動画でも ▲</a:t>
            </a:r>
            <a:endParaRPr lang="en-US" altLang="ja-JP" sz="600" dirty="0">
              <a:solidFill>
                <a:schemeClr val="bg1"/>
              </a:solidFill>
              <a:latin typeface="BIZ UDPゴシック" panose="020B0400000000000000" pitchFamily="50" charset="-128"/>
              <a:ea typeface="BIZ UDPゴシック" panose="020B0400000000000000" pitchFamily="50" charset="-128"/>
            </a:endParaRPr>
          </a:p>
          <a:p>
            <a:pPr algn="ctr"/>
            <a:r>
              <a:rPr lang="ja-JP" altLang="en-US" sz="600" dirty="0">
                <a:solidFill>
                  <a:schemeClr val="bg1"/>
                </a:solidFill>
                <a:latin typeface="BIZ UDPゴシック" panose="020B0400000000000000" pitchFamily="50" charset="-128"/>
                <a:ea typeface="BIZ UDPゴシック" panose="020B0400000000000000" pitchFamily="50" charset="-128"/>
              </a:rPr>
              <a:t>ご視聴できます</a:t>
            </a:r>
            <a:endParaRPr lang="en-US" altLang="ja-JP" sz="600" dirty="0">
              <a:solidFill>
                <a:schemeClr val="bg1"/>
              </a:solidFill>
              <a:latin typeface="BIZ UDPゴシック" panose="020B0400000000000000" pitchFamily="50" charset="-128"/>
              <a:ea typeface="BIZ UDPゴシック" panose="020B0400000000000000" pitchFamily="50" charset="-128"/>
            </a:endParaRPr>
          </a:p>
        </p:txBody>
      </p:sp>
      <p:sp>
        <p:nvSpPr>
          <p:cNvPr id="67" name="テキスト ボックス 66">
            <a:extLst>
              <a:ext uri="{FF2B5EF4-FFF2-40B4-BE49-F238E27FC236}">
                <a16:creationId xmlns:a16="http://schemas.microsoft.com/office/drawing/2014/main" id="{1B614379-36E9-4CCB-BE98-A7C210573783}"/>
              </a:ext>
            </a:extLst>
          </p:cNvPr>
          <p:cNvSpPr txBox="1"/>
          <p:nvPr/>
        </p:nvSpPr>
        <p:spPr>
          <a:xfrm>
            <a:off x="27384" y="68488"/>
            <a:ext cx="6858000" cy="373718"/>
          </a:xfrm>
          <a:prstGeom prst="rect">
            <a:avLst/>
          </a:prstGeom>
          <a:noFill/>
        </p:spPr>
        <p:txBody>
          <a:bodyPr wrap="square" lIns="95784" tIns="47892" rIns="95784" bIns="47892" rtlCol="0">
            <a:spAutoFit/>
          </a:bodyPr>
          <a:lstStyle/>
          <a:p>
            <a:pPr algn="ctr"/>
            <a:r>
              <a:rPr lang="ja-JP" altLang="en-US" sz="1800" dirty="0">
                <a:ln w="9525" cmpd="sng">
                  <a:noFill/>
                  <a:prstDash val="solid"/>
                </a:ln>
                <a:solidFill>
                  <a:schemeClr val="tx1">
                    <a:lumMod val="75000"/>
                    <a:lumOff val="25000"/>
                  </a:schemeClr>
                </a:solidFill>
                <a:latin typeface="HGP創英角ｺﾞｼｯｸUB" panose="020B0900000000000000" pitchFamily="50" charset="-128"/>
                <a:ea typeface="HGP創英角ｺﾞｼｯｸUB" panose="020B0900000000000000" pitchFamily="50" charset="-128"/>
                <a:cs typeface="メイリオ" panose="020B0604030504040204" pitchFamily="50" charset="-128"/>
              </a:rPr>
              <a:t>〇〇会計事務所から</a:t>
            </a:r>
            <a:r>
              <a:rPr lang="en-US" altLang="ja-JP" sz="1800" dirty="0">
                <a:ln w="9525" cmpd="sng">
                  <a:noFill/>
                  <a:prstDash val="solid"/>
                </a:ln>
                <a:solidFill>
                  <a:schemeClr val="tx1">
                    <a:lumMod val="75000"/>
                    <a:lumOff val="25000"/>
                  </a:schemeClr>
                </a:solidFill>
                <a:latin typeface="HGP創英角ｺﾞｼｯｸUB" panose="020B0900000000000000" pitchFamily="50" charset="-128"/>
                <a:ea typeface="HGP創英角ｺﾞｼｯｸUB" panose="020B0900000000000000" pitchFamily="50" charset="-128"/>
                <a:cs typeface="メイリオ" panose="020B0604030504040204" pitchFamily="50" charset="-128"/>
              </a:rPr>
              <a:t>NewsLetter</a:t>
            </a:r>
            <a:r>
              <a:rPr lang="ja-JP" altLang="en-US" sz="1800" dirty="0">
                <a:ln w="9525" cmpd="sng">
                  <a:noFill/>
                  <a:prstDash val="solid"/>
                </a:ln>
                <a:solidFill>
                  <a:schemeClr val="tx1">
                    <a:lumMod val="75000"/>
                    <a:lumOff val="25000"/>
                  </a:schemeClr>
                </a:solidFill>
                <a:latin typeface="HGP創英角ｺﾞｼｯｸUB" panose="020B0900000000000000" pitchFamily="50" charset="-128"/>
                <a:ea typeface="HGP創英角ｺﾞｼｯｸUB" panose="020B0900000000000000" pitchFamily="50" charset="-128"/>
                <a:cs typeface="メイリオ" panose="020B0604030504040204" pitchFamily="50" charset="-128"/>
              </a:rPr>
              <a:t>を配信！</a:t>
            </a:r>
            <a:endParaRPr lang="en-US" altLang="ja-JP" sz="1800" dirty="0">
              <a:ln w="9525" cmpd="sng">
                <a:noFill/>
                <a:prstDash val="solid"/>
              </a:ln>
              <a:solidFill>
                <a:schemeClr val="tx1">
                  <a:lumMod val="75000"/>
                  <a:lumOff val="25000"/>
                </a:schemeClr>
              </a:solidFill>
              <a:latin typeface="HGP創英角ｺﾞｼｯｸUB" panose="020B0900000000000000" pitchFamily="50" charset="-128"/>
              <a:ea typeface="HGP創英角ｺﾞｼｯｸUB" panose="020B0900000000000000" pitchFamily="50" charset="-128"/>
              <a:cs typeface="メイリオ" panose="020B0604030504040204" pitchFamily="50" charset="-128"/>
            </a:endParaRPr>
          </a:p>
        </p:txBody>
      </p:sp>
      <p:sp>
        <p:nvSpPr>
          <p:cNvPr id="2" name="正方形/長方形 1">
            <a:extLst>
              <a:ext uri="{FF2B5EF4-FFF2-40B4-BE49-F238E27FC236}">
                <a16:creationId xmlns:a16="http://schemas.microsoft.com/office/drawing/2014/main" id="{7169CA87-335A-4735-93F9-E2D83A43DEFA}"/>
              </a:ext>
            </a:extLst>
          </p:cNvPr>
          <p:cNvSpPr/>
          <p:nvPr/>
        </p:nvSpPr>
        <p:spPr>
          <a:xfrm>
            <a:off x="5767744" y="117977"/>
            <a:ext cx="960475" cy="276105"/>
          </a:xfrm>
          <a:prstGeom prst="rect">
            <a:avLst/>
          </a:prstGeom>
          <a:solidFill>
            <a:schemeClr val="bg1"/>
          </a:solidFill>
          <a:ln w="952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900" dirty="0">
                <a:solidFill>
                  <a:schemeClr val="tx1">
                    <a:lumMod val="75000"/>
                    <a:lumOff val="25000"/>
                  </a:schemeClr>
                </a:solidFill>
                <a:latin typeface="HGP創英角ｺﾞｼｯｸUB" panose="020B0900000000000000" pitchFamily="50" charset="-128"/>
                <a:ea typeface="HGP創英角ｺﾞｼｯｸUB" panose="020B0900000000000000" pitchFamily="50" charset="-128"/>
              </a:rPr>
              <a:t>2024</a:t>
            </a:r>
            <a:r>
              <a:rPr lang="ja-JP" altLang="en-US" sz="900" dirty="0">
                <a:solidFill>
                  <a:schemeClr val="tx1">
                    <a:lumMod val="75000"/>
                    <a:lumOff val="25000"/>
                  </a:schemeClr>
                </a:solidFill>
                <a:latin typeface="HGP創英角ｺﾞｼｯｸUB" panose="020B0900000000000000" pitchFamily="50" charset="-128"/>
                <a:ea typeface="HGP創英角ｺﾞｼｯｸUB" panose="020B0900000000000000" pitchFamily="50" charset="-128"/>
              </a:rPr>
              <a:t>年</a:t>
            </a:r>
            <a:r>
              <a:rPr lang="en-US" altLang="ja-JP" sz="900" dirty="0">
                <a:solidFill>
                  <a:schemeClr val="tx1">
                    <a:lumMod val="75000"/>
                    <a:lumOff val="25000"/>
                  </a:schemeClr>
                </a:solidFill>
                <a:latin typeface="HGP創英角ｺﾞｼｯｸUB" panose="020B0900000000000000" pitchFamily="50" charset="-128"/>
                <a:ea typeface="HGP創英角ｺﾞｼｯｸUB" panose="020B0900000000000000" pitchFamily="50" charset="-128"/>
              </a:rPr>
              <a:t>3</a:t>
            </a:r>
            <a:r>
              <a:rPr lang="ja-JP" altLang="en-US" sz="900" dirty="0">
                <a:solidFill>
                  <a:schemeClr val="tx1">
                    <a:lumMod val="75000"/>
                    <a:lumOff val="25000"/>
                  </a:schemeClr>
                </a:solidFill>
                <a:latin typeface="HGP創英角ｺﾞｼｯｸUB" panose="020B0900000000000000" pitchFamily="50" charset="-128"/>
                <a:ea typeface="HGP創英角ｺﾞｼｯｸUB" panose="020B0900000000000000" pitchFamily="50" charset="-128"/>
              </a:rPr>
              <a:t>月号</a:t>
            </a:r>
            <a:endParaRPr kumimoji="1" lang="ja-JP" altLang="en-US" sz="900" dirty="0">
              <a:solidFill>
                <a:schemeClr val="tx1">
                  <a:lumMod val="75000"/>
                  <a:lumOff val="25000"/>
                </a:schemeClr>
              </a:solidFill>
              <a:latin typeface="HGP創英角ｺﾞｼｯｸUB" panose="020B0900000000000000" pitchFamily="50" charset="-128"/>
              <a:ea typeface="HGP創英角ｺﾞｼｯｸUB" panose="020B0900000000000000" pitchFamily="50" charset="-128"/>
            </a:endParaRPr>
          </a:p>
        </p:txBody>
      </p:sp>
      <p:graphicFrame>
        <p:nvGraphicFramePr>
          <p:cNvPr id="7" name="表 6">
            <a:extLst>
              <a:ext uri="{FF2B5EF4-FFF2-40B4-BE49-F238E27FC236}">
                <a16:creationId xmlns:a16="http://schemas.microsoft.com/office/drawing/2014/main" id="{984BD590-BDDE-4BEB-99BE-2502B7ADE865}"/>
              </a:ext>
            </a:extLst>
          </p:cNvPr>
          <p:cNvGraphicFramePr>
            <a:graphicFrameLocks noGrp="1"/>
          </p:cNvGraphicFramePr>
          <p:nvPr>
            <p:extLst>
              <p:ext uri="{D42A27DB-BD31-4B8C-83A1-F6EECF244321}">
                <p14:modId xmlns:p14="http://schemas.microsoft.com/office/powerpoint/2010/main" val="84101608"/>
              </p:ext>
            </p:extLst>
          </p:nvPr>
        </p:nvGraphicFramePr>
        <p:xfrm>
          <a:off x="2997479" y="2818162"/>
          <a:ext cx="3768480" cy="2020198"/>
        </p:xfrm>
        <a:graphic>
          <a:graphicData uri="http://schemas.openxmlformats.org/drawingml/2006/table">
            <a:tbl>
              <a:tblPr firstRow="1" bandRow="1">
                <a:tableStyleId>{7DF18680-E054-41AD-8BC1-D1AEF772440D}</a:tableStyleId>
              </a:tblPr>
              <a:tblGrid>
                <a:gridCol w="1219077">
                  <a:extLst>
                    <a:ext uri="{9D8B030D-6E8A-4147-A177-3AD203B41FA5}">
                      <a16:colId xmlns:a16="http://schemas.microsoft.com/office/drawing/2014/main" val="1081983135"/>
                    </a:ext>
                  </a:extLst>
                </a:gridCol>
                <a:gridCol w="2549403">
                  <a:extLst>
                    <a:ext uri="{9D8B030D-6E8A-4147-A177-3AD203B41FA5}">
                      <a16:colId xmlns:a16="http://schemas.microsoft.com/office/drawing/2014/main" val="3896628584"/>
                    </a:ext>
                  </a:extLst>
                </a:gridCol>
              </a:tblGrid>
              <a:tr h="143302">
                <a:tc gridSpan="2">
                  <a:txBody>
                    <a:bodyPr/>
                    <a:lstStyle/>
                    <a:p>
                      <a:pPr algn="ctr"/>
                      <a:r>
                        <a:rPr kumimoji="1" lang="ja-JP" altLang="en-US" sz="1050" dirty="0">
                          <a:solidFill>
                            <a:schemeClr val="bg1"/>
                          </a:solidFill>
                        </a:rPr>
                        <a:t>　　</a:t>
                      </a:r>
                      <a:r>
                        <a:rPr kumimoji="1" lang="ja-JP" altLang="en-US" sz="1000" dirty="0">
                          <a:solidFill>
                            <a:schemeClr val="bg1"/>
                          </a:solidFill>
                        </a:rPr>
                        <a:t>　　　　自動車運転の業務における時間外労働の上限規制</a:t>
                      </a:r>
                      <a:endParaRPr kumimoji="1" lang="en-US" altLang="ja-JP" sz="1050" dirty="0">
                        <a:solidFill>
                          <a:schemeClr val="bg1"/>
                        </a:solidFill>
                      </a:endParaRPr>
                    </a:p>
                  </a:txBody>
                  <a:tcPr anchor="ct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solidFill>
                      <a:srgbClr val="17375E"/>
                    </a:solidFill>
                  </a:tcPr>
                </a:tc>
                <a:tc hMerge="1">
                  <a:txBody>
                    <a:bodyPr/>
                    <a:lstStyle/>
                    <a:p>
                      <a:pPr algn="ctr"/>
                      <a:endParaRPr kumimoji="1" lang="ja-JP" altLang="en-US" sz="900" b="1" dirty="0">
                        <a:solidFill>
                          <a:schemeClr val="tx1">
                            <a:lumMod val="75000"/>
                            <a:lumOff val="25000"/>
                          </a:schemeClr>
                        </a:solidFill>
                      </a:endParaRPr>
                    </a:p>
                  </a:txBody>
                  <a:tcPr anchor="ct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3370539748"/>
                  </a:ext>
                </a:extLst>
              </a:tr>
              <a:tr h="580018">
                <a:tc>
                  <a:txBody>
                    <a:bodyPr/>
                    <a:lstStyle/>
                    <a:p>
                      <a:pPr algn="l"/>
                      <a:r>
                        <a:rPr kumimoji="1" lang="ja-JP" altLang="en-US" sz="800" dirty="0">
                          <a:solidFill>
                            <a:schemeClr val="tx1">
                              <a:lumMod val="75000"/>
                              <a:lumOff val="25000"/>
                            </a:schemeClr>
                          </a:solidFill>
                        </a:rPr>
                        <a:t>時間外労働の上限</a:t>
                      </a:r>
                    </a:p>
                    <a:p>
                      <a:pPr algn="l"/>
                      <a:r>
                        <a:rPr kumimoji="1" lang="ja-JP" altLang="en-US" sz="800" dirty="0">
                          <a:solidFill>
                            <a:schemeClr val="tx1">
                              <a:lumMod val="75000"/>
                              <a:lumOff val="25000"/>
                            </a:schemeClr>
                          </a:solidFill>
                        </a:rPr>
                        <a:t>（労働基準法）</a:t>
                      </a:r>
                    </a:p>
                  </a:txBody>
                  <a:tcPr anchor="ct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solidFill>
                      <a:schemeClr val="bg1"/>
                    </a:solidFill>
                  </a:tcPr>
                </a:tc>
                <a:tc>
                  <a:txBody>
                    <a:bodyPr/>
                    <a:lstStyle/>
                    <a:p>
                      <a:pPr algn="ctr"/>
                      <a:r>
                        <a:rPr kumimoji="1" lang="ja-JP" altLang="en-US" sz="900" dirty="0">
                          <a:solidFill>
                            <a:srgbClr val="C00000"/>
                          </a:solidFill>
                        </a:rPr>
                        <a:t>年</a:t>
                      </a:r>
                      <a:r>
                        <a:rPr kumimoji="1" lang="en-US" altLang="ja-JP" sz="900" dirty="0">
                          <a:solidFill>
                            <a:srgbClr val="C00000"/>
                          </a:solidFill>
                        </a:rPr>
                        <a:t>960</a:t>
                      </a:r>
                      <a:r>
                        <a:rPr kumimoji="1" lang="ja-JP" altLang="en-US" sz="900" dirty="0">
                          <a:solidFill>
                            <a:srgbClr val="C00000"/>
                          </a:solidFill>
                        </a:rPr>
                        <a:t>時間</a:t>
                      </a:r>
                    </a:p>
                  </a:txBody>
                  <a:tcPr anchor="ct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2526743586"/>
                  </a:ext>
                </a:extLst>
              </a:tr>
              <a:tr h="580018">
                <a:tc>
                  <a:txBody>
                    <a:bodyPr/>
                    <a:lstStyle/>
                    <a:p>
                      <a:pPr algn="l"/>
                      <a:r>
                        <a:rPr kumimoji="1" lang="zh-TW" altLang="en-US" sz="800" dirty="0">
                          <a:solidFill>
                            <a:schemeClr val="tx1">
                              <a:lumMod val="75000"/>
                              <a:lumOff val="25000"/>
                            </a:schemeClr>
                          </a:solidFill>
                        </a:rPr>
                        <a:t>拘束時間</a:t>
                      </a:r>
                    </a:p>
                    <a:p>
                      <a:pPr algn="l"/>
                      <a:r>
                        <a:rPr kumimoji="1" lang="zh-TW" altLang="en-US" sz="800" dirty="0">
                          <a:solidFill>
                            <a:schemeClr val="tx1">
                              <a:lumMod val="75000"/>
                              <a:lumOff val="25000"/>
                            </a:schemeClr>
                          </a:solidFill>
                        </a:rPr>
                        <a:t>（労働時間＋休憩時間）</a:t>
                      </a:r>
                    </a:p>
                    <a:p>
                      <a:pPr algn="l"/>
                      <a:r>
                        <a:rPr kumimoji="1" lang="zh-TW" altLang="en-US" sz="800" dirty="0">
                          <a:solidFill>
                            <a:schemeClr val="tx1">
                              <a:lumMod val="75000"/>
                              <a:lumOff val="25000"/>
                            </a:schemeClr>
                          </a:solidFill>
                        </a:rPr>
                        <a:t>（改善基準告示）</a:t>
                      </a:r>
                      <a:endParaRPr kumimoji="1" lang="ja-JP" altLang="en-US" sz="800" dirty="0">
                        <a:solidFill>
                          <a:schemeClr val="tx1">
                            <a:lumMod val="75000"/>
                            <a:lumOff val="25000"/>
                          </a:schemeClr>
                        </a:solidFill>
                      </a:endParaRPr>
                    </a:p>
                  </a:txBody>
                  <a:tcPr anchor="ct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solidFill>
                      <a:schemeClr val="bg1"/>
                    </a:solidFill>
                  </a:tcPr>
                </a:tc>
                <a:tc>
                  <a:txBody>
                    <a:bodyPr/>
                    <a:lstStyle/>
                    <a:p>
                      <a:pPr algn="l"/>
                      <a:r>
                        <a:rPr kumimoji="1" lang="en-US" altLang="ja-JP" sz="900" dirty="0">
                          <a:solidFill>
                            <a:schemeClr val="tx1">
                              <a:lumMod val="75000"/>
                              <a:lumOff val="25000"/>
                            </a:schemeClr>
                          </a:solidFill>
                        </a:rPr>
                        <a:t>【</a:t>
                      </a:r>
                      <a:r>
                        <a:rPr kumimoji="1" lang="ja-JP" altLang="en-US" sz="900" dirty="0">
                          <a:solidFill>
                            <a:schemeClr val="tx1">
                              <a:lumMod val="75000"/>
                              <a:lumOff val="25000"/>
                            </a:schemeClr>
                          </a:solidFill>
                        </a:rPr>
                        <a:t>１日あたり</a:t>
                      </a:r>
                      <a:r>
                        <a:rPr kumimoji="1" lang="en-US" altLang="ja-JP" sz="900" dirty="0">
                          <a:solidFill>
                            <a:schemeClr val="tx1">
                              <a:lumMod val="75000"/>
                              <a:lumOff val="25000"/>
                            </a:schemeClr>
                          </a:solidFill>
                        </a:rPr>
                        <a:t>】</a:t>
                      </a:r>
                    </a:p>
                    <a:p>
                      <a:pPr algn="l"/>
                      <a:r>
                        <a:rPr kumimoji="1" lang="ja-JP" altLang="en-US" sz="900" dirty="0">
                          <a:solidFill>
                            <a:schemeClr val="tx1">
                              <a:lumMod val="75000"/>
                              <a:lumOff val="25000"/>
                            </a:schemeClr>
                          </a:solidFill>
                        </a:rPr>
                        <a:t>・ 原則</a:t>
                      </a:r>
                      <a:r>
                        <a:rPr kumimoji="1" lang="en-US" altLang="ja-JP" sz="900" dirty="0">
                          <a:solidFill>
                            <a:srgbClr val="C00000"/>
                          </a:solidFill>
                        </a:rPr>
                        <a:t>13</a:t>
                      </a:r>
                      <a:r>
                        <a:rPr kumimoji="1" lang="ja-JP" altLang="en-US" sz="900" dirty="0">
                          <a:solidFill>
                            <a:srgbClr val="C00000"/>
                          </a:solidFill>
                        </a:rPr>
                        <a:t>時間</a:t>
                      </a:r>
                      <a:r>
                        <a:rPr kumimoji="1" lang="ja-JP" altLang="en-US" sz="900" dirty="0">
                          <a:solidFill>
                            <a:schemeClr val="tx1">
                              <a:lumMod val="75000"/>
                              <a:lumOff val="25000"/>
                            </a:schemeClr>
                          </a:solidFill>
                        </a:rPr>
                        <a:t>以内、最大</a:t>
                      </a:r>
                      <a:r>
                        <a:rPr kumimoji="1" lang="en-US" altLang="ja-JP" sz="900" dirty="0">
                          <a:solidFill>
                            <a:srgbClr val="C00000"/>
                          </a:solidFill>
                        </a:rPr>
                        <a:t>15</a:t>
                      </a:r>
                      <a:r>
                        <a:rPr kumimoji="1" lang="ja-JP" altLang="en-US" sz="900" dirty="0">
                          <a:solidFill>
                            <a:srgbClr val="C00000"/>
                          </a:solidFill>
                        </a:rPr>
                        <a:t>時間</a:t>
                      </a:r>
                      <a:r>
                        <a:rPr kumimoji="1" lang="ja-JP" altLang="en-US" sz="900" dirty="0">
                          <a:solidFill>
                            <a:schemeClr val="tx1">
                              <a:lumMod val="75000"/>
                              <a:lumOff val="25000"/>
                            </a:schemeClr>
                          </a:solidFill>
                        </a:rPr>
                        <a:t>以内。</a:t>
                      </a:r>
                    </a:p>
                    <a:p>
                      <a:pPr algn="l"/>
                      <a:r>
                        <a:rPr kumimoji="1" lang="ja-JP" altLang="en-US" sz="900" dirty="0">
                          <a:solidFill>
                            <a:schemeClr val="tx1">
                              <a:lumMod val="75000"/>
                              <a:lumOff val="25000"/>
                            </a:schemeClr>
                          </a:solidFill>
                        </a:rPr>
                        <a:t>・ 宿泊を伴う長距離運行は週２回まで</a:t>
                      </a:r>
                      <a:r>
                        <a:rPr kumimoji="1" lang="en-US" altLang="ja-JP" sz="900" dirty="0">
                          <a:solidFill>
                            <a:schemeClr val="tx1">
                              <a:lumMod val="75000"/>
                              <a:lumOff val="25000"/>
                            </a:schemeClr>
                          </a:solidFill>
                        </a:rPr>
                        <a:t>16</a:t>
                      </a:r>
                      <a:r>
                        <a:rPr kumimoji="1" lang="ja-JP" altLang="en-US" sz="900" dirty="0">
                          <a:solidFill>
                            <a:schemeClr val="tx1">
                              <a:lumMod val="75000"/>
                              <a:lumOff val="25000"/>
                            </a:schemeClr>
                          </a:solidFill>
                        </a:rPr>
                        <a:t>時間</a:t>
                      </a:r>
                    </a:p>
                    <a:p>
                      <a:pPr algn="l"/>
                      <a:r>
                        <a:rPr kumimoji="1" lang="en-US" altLang="ja-JP" sz="900" dirty="0">
                          <a:solidFill>
                            <a:schemeClr val="tx1">
                              <a:lumMod val="75000"/>
                              <a:lumOff val="25000"/>
                            </a:schemeClr>
                          </a:solidFill>
                        </a:rPr>
                        <a:t>※14</a:t>
                      </a:r>
                      <a:r>
                        <a:rPr kumimoji="1" lang="ja-JP" altLang="en-US" sz="900" dirty="0">
                          <a:solidFill>
                            <a:schemeClr val="tx1">
                              <a:lumMod val="75000"/>
                              <a:lumOff val="25000"/>
                            </a:schemeClr>
                          </a:solidFill>
                        </a:rPr>
                        <a:t>時間超は１週間２回以内</a:t>
                      </a:r>
                    </a:p>
                    <a:p>
                      <a:pPr algn="l"/>
                      <a:r>
                        <a:rPr kumimoji="1" lang="en-US" altLang="ja-JP" sz="900" dirty="0">
                          <a:solidFill>
                            <a:schemeClr val="tx1">
                              <a:lumMod val="75000"/>
                              <a:lumOff val="25000"/>
                            </a:schemeClr>
                          </a:solidFill>
                        </a:rPr>
                        <a:t>【</a:t>
                      </a:r>
                      <a:r>
                        <a:rPr kumimoji="1" lang="ja-JP" altLang="en-US" sz="900" dirty="0">
                          <a:solidFill>
                            <a:schemeClr val="tx1">
                              <a:lumMod val="75000"/>
                              <a:lumOff val="25000"/>
                            </a:schemeClr>
                          </a:solidFill>
                        </a:rPr>
                        <a:t>１ヶ月あたり</a:t>
                      </a:r>
                      <a:r>
                        <a:rPr kumimoji="1" lang="en-US" altLang="ja-JP" sz="900" dirty="0">
                          <a:solidFill>
                            <a:schemeClr val="tx1">
                              <a:lumMod val="75000"/>
                              <a:lumOff val="25000"/>
                            </a:schemeClr>
                          </a:solidFill>
                        </a:rPr>
                        <a:t>】</a:t>
                      </a:r>
                    </a:p>
                    <a:p>
                      <a:pPr algn="l"/>
                      <a:r>
                        <a:rPr kumimoji="1" lang="ja-JP" altLang="en-US" sz="900" dirty="0">
                          <a:solidFill>
                            <a:schemeClr val="tx1">
                              <a:lumMod val="75000"/>
                              <a:lumOff val="25000"/>
                            </a:schemeClr>
                          </a:solidFill>
                        </a:rPr>
                        <a:t>原則、</a:t>
                      </a:r>
                      <a:r>
                        <a:rPr kumimoji="1" lang="en-US" altLang="ja-JP" sz="900" dirty="0">
                          <a:solidFill>
                            <a:srgbClr val="C00000"/>
                          </a:solidFill>
                        </a:rPr>
                        <a:t>284</a:t>
                      </a:r>
                      <a:r>
                        <a:rPr kumimoji="1" lang="ja-JP" altLang="en-US" sz="900" dirty="0">
                          <a:solidFill>
                            <a:srgbClr val="C00000"/>
                          </a:solidFill>
                        </a:rPr>
                        <a:t>時間</a:t>
                      </a:r>
                      <a:r>
                        <a:rPr kumimoji="1" lang="ja-JP" altLang="en-US" sz="900" dirty="0">
                          <a:solidFill>
                            <a:schemeClr val="tx1">
                              <a:lumMod val="75000"/>
                              <a:lumOff val="25000"/>
                            </a:schemeClr>
                          </a:solidFill>
                        </a:rPr>
                        <a:t>、</a:t>
                      </a:r>
                      <a:r>
                        <a:rPr kumimoji="1" lang="ja-JP" altLang="en-US" sz="900" dirty="0">
                          <a:solidFill>
                            <a:srgbClr val="C00000"/>
                          </a:solidFill>
                        </a:rPr>
                        <a:t>年</a:t>
                      </a:r>
                      <a:r>
                        <a:rPr kumimoji="1" lang="en-US" altLang="ja-JP" sz="900" dirty="0">
                          <a:solidFill>
                            <a:srgbClr val="C00000"/>
                          </a:solidFill>
                        </a:rPr>
                        <a:t>3,300</a:t>
                      </a:r>
                      <a:r>
                        <a:rPr kumimoji="1" lang="ja-JP" altLang="en-US" sz="900" dirty="0">
                          <a:solidFill>
                            <a:srgbClr val="C00000"/>
                          </a:solidFill>
                        </a:rPr>
                        <a:t>時間</a:t>
                      </a:r>
                      <a:r>
                        <a:rPr kumimoji="1" lang="ja-JP" altLang="en-US" sz="900" dirty="0">
                          <a:solidFill>
                            <a:schemeClr val="tx1">
                              <a:lumMod val="75000"/>
                              <a:lumOff val="25000"/>
                            </a:schemeClr>
                          </a:solidFill>
                        </a:rPr>
                        <a:t>以内。ただし、</a:t>
                      </a:r>
                    </a:p>
                    <a:p>
                      <a:pPr algn="l"/>
                      <a:r>
                        <a:rPr kumimoji="1" lang="ja-JP" altLang="en-US" sz="900" dirty="0">
                          <a:solidFill>
                            <a:schemeClr val="tx1">
                              <a:lumMod val="75000"/>
                              <a:lumOff val="25000"/>
                            </a:schemeClr>
                          </a:solidFill>
                        </a:rPr>
                        <a:t>労使協定により、</a:t>
                      </a:r>
                      <a:r>
                        <a:rPr kumimoji="1" lang="ja-JP" altLang="en-US" sz="900" dirty="0">
                          <a:solidFill>
                            <a:srgbClr val="C00000"/>
                          </a:solidFill>
                        </a:rPr>
                        <a:t>年</a:t>
                      </a:r>
                      <a:r>
                        <a:rPr kumimoji="1" lang="en-US" altLang="ja-JP" sz="900" dirty="0">
                          <a:solidFill>
                            <a:srgbClr val="C00000"/>
                          </a:solidFill>
                        </a:rPr>
                        <a:t>3,400</a:t>
                      </a:r>
                      <a:r>
                        <a:rPr kumimoji="1" lang="ja-JP" altLang="en-US" sz="900" dirty="0">
                          <a:solidFill>
                            <a:srgbClr val="C00000"/>
                          </a:solidFill>
                        </a:rPr>
                        <a:t>時間</a:t>
                      </a:r>
                      <a:r>
                        <a:rPr kumimoji="1" lang="ja-JP" altLang="en-US" sz="900" dirty="0">
                          <a:solidFill>
                            <a:schemeClr val="tx1">
                              <a:lumMod val="75000"/>
                              <a:lumOff val="25000"/>
                            </a:schemeClr>
                          </a:solidFill>
                        </a:rPr>
                        <a:t>を超えない範囲</a:t>
                      </a:r>
                    </a:p>
                    <a:p>
                      <a:pPr algn="l"/>
                      <a:r>
                        <a:rPr kumimoji="1" lang="ja-JP" altLang="en-US" sz="900" dirty="0">
                          <a:solidFill>
                            <a:schemeClr val="tx1">
                              <a:lumMod val="75000"/>
                              <a:lumOff val="25000"/>
                            </a:schemeClr>
                          </a:solidFill>
                        </a:rPr>
                        <a:t>内で、</a:t>
                      </a:r>
                      <a:r>
                        <a:rPr kumimoji="1" lang="en-US" altLang="ja-JP" sz="900" dirty="0">
                          <a:solidFill>
                            <a:srgbClr val="C00000"/>
                          </a:solidFill>
                        </a:rPr>
                        <a:t>310</a:t>
                      </a:r>
                      <a:r>
                        <a:rPr kumimoji="1" lang="ja-JP" altLang="en-US" sz="900" dirty="0">
                          <a:solidFill>
                            <a:srgbClr val="C00000"/>
                          </a:solidFill>
                        </a:rPr>
                        <a:t>時間</a:t>
                      </a:r>
                      <a:r>
                        <a:rPr kumimoji="1" lang="ja-JP" altLang="en-US" sz="900" dirty="0">
                          <a:solidFill>
                            <a:schemeClr val="tx1">
                              <a:lumMod val="75000"/>
                              <a:lumOff val="25000"/>
                            </a:schemeClr>
                          </a:solidFill>
                        </a:rPr>
                        <a:t>まで延長可。</a:t>
                      </a:r>
                    </a:p>
                  </a:txBody>
                  <a:tcPr anchor="ct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2919519323"/>
                  </a:ext>
                </a:extLst>
              </a:tr>
            </a:tbl>
          </a:graphicData>
        </a:graphic>
      </p:graphicFrame>
      <p:grpSp>
        <p:nvGrpSpPr>
          <p:cNvPr id="14" name="グループ化 13">
            <a:extLst>
              <a:ext uri="{FF2B5EF4-FFF2-40B4-BE49-F238E27FC236}">
                <a16:creationId xmlns:a16="http://schemas.microsoft.com/office/drawing/2014/main" id="{51D77617-AADA-4002-B80B-212A3E0339F8}"/>
              </a:ext>
            </a:extLst>
          </p:cNvPr>
          <p:cNvGrpSpPr/>
          <p:nvPr/>
        </p:nvGrpSpPr>
        <p:grpSpPr>
          <a:xfrm>
            <a:off x="2949908" y="2663161"/>
            <a:ext cx="712839" cy="547023"/>
            <a:chOff x="27384" y="2894380"/>
            <a:chExt cx="614268" cy="614268"/>
          </a:xfrm>
        </p:grpSpPr>
        <p:sp>
          <p:nvSpPr>
            <p:cNvPr id="11" name="楕円 10">
              <a:extLst>
                <a:ext uri="{FF2B5EF4-FFF2-40B4-BE49-F238E27FC236}">
                  <a16:creationId xmlns:a16="http://schemas.microsoft.com/office/drawing/2014/main" id="{9E46A958-47CD-4D7F-A9FB-64CC93BF14F0}"/>
                </a:ext>
              </a:extLst>
            </p:cNvPr>
            <p:cNvSpPr/>
            <p:nvPr/>
          </p:nvSpPr>
          <p:spPr>
            <a:xfrm>
              <a:off x="27384" y="2894380"/>
              <a:ext cx="614268" cy="614268"/>
            </a:xfrm>
            <a:prstGeom prst="ellipse">
              <a:avLst/>
            </a:prstGeom>
            <a:solidFill>
              <a:srgbClr val="B72E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100" b="1" dirty="0"/>
            </a:p>
          </p:txBody>
        </p:sp>
        <p:sp>
          <p:nvSpPr>
            <p:cNvPr id="12" name="正方形/長方形 11">
              <a:extLst>
                <a:ext uri="{FF2B5EF4-FFF2-40B4-BE49-F238E27FC236}">
                  <a16:creationId xmlns:a16="http://schemas.microsoft.com/office/drawing/2014/main" id="{F41FEE38-BB69-422B-944B-2A49A83702B5}"/>
                </a:ext>
              </a:extLst>
            </p:cNvPr>
            <p:cNvSpPr/>
            <p:nvPr/>
          </p:nvSpPr>
          <p:spPr>
            <a:xfrm>
              <a:off x="36602" y="2981307"/>
              <a:ext cx="574913" cy="449295"/>
            </a:xfrm>
            <a:prstGeom prst="rect">
              <a:avLst/>
            </a:prstGeom>
          </p:spPr>
          <p:txBody>
            <a:bodyPr wrap="none">
              <a:spAutoFit/>
            </a:bodyPr>
            <a:lstStyle/>
            <a:p>
              <a:pPr algn="ctr"/>
              <a:r>
                <a:rPr lang="ja-JP" altLang="en-US" sz="1000" b="1" dirty="0">
                  <a:solidFill>
                    <a:schemeClr val="bg1"/>
                  </a:solidFill>
                </a:rPr>
                <a:t>令和</a:t>
              </a:r>
              <a:r>
                <a:rPr lang="en-US" altLang="ja-JP" sz="1000" b="1" dirty="0">
                  <a:solidFill>
                    <a:schemeClr val="bg1"/>
                  </a:solidFill>
                </a:rPr>
                <a:t>6</a:t>
              </a:r>
              <a:r>
                <a:rPr lang="ja-JP" altLang="en-US" sz="1000" b="1" dirty="0">
                  <a:solidFill>
                    <a:schemeClr val="bg1"/>
                  </a:solidFill>
                </a:rPr>
                <a:t>年</a:t>
              </a:r>
              <a:endParaRPr lang="en-US" altLang="ja-JP" sz="1000" b="1" dirty="0">
                <a:solidFill>
                  <a:schemeClr val="bg1"/>
                </a:solidFill>
              </a:endParaRPr>
            </a:p>
            <a:p>
              <a:pPr algn="ctr"/>
              <a:r>
                <a:rPr lang="en-US" altLang="ja-JP" sz="1000" b="1" dirty="0">
                  <a:solidFill>
                    <a:schemeClr val="bg1"/>
                  </a:solidFill>
                </a:rPr>
                <a:t>4</a:t>
              </a:r>
              <a:r>
                <a:rPr lang="ja-JP" altLang="en-US" sz="1000" b="1" dirty="0">
                  <a:solidFill>
                    <a:schemeClr val="bg1"/>
                  </a:solidFill>
                </a:rPr>
                <a:t>月より</a:t>
              </a:r>
            </a:p>
          </p:txBody>
        </p:sp>
      </p:grpSp>
      <p:sp>
        <p:nvSpPr>
          <p:cNvPr id="15" name="テキスト ボックス 14">
            <a:extLst>
              <a:ext uri="{FF2B5EF4-FFF2-40B4-BE49-F238E27FC236}">
                <a16:creationId xmlns:a16="http://schemas.microsoft.com/office/drawing/2014/main" id="{E73B3DEB-4A32-4B4D-822F-6A3289E15E23}"/>
              </a:ext>
            </a:extLst>
          </p:cNvPr>
          <p:cNvSpPr txBox="1"/>
          <p:nvPr/>
        </p:nvSpPr>
        <p:spPr>
          <a:xfrm>
            <a:off x="92041" y="2817215"/>
            <a:ext cx="2760895" cy="246221"/>
          </a:xfrm>
          <a:prstGeom prst="rect">
            <a:avLst/>
          </a:prstGeom>
          <a:solidFill>
            <a:srgbClr val="17375E"/>
          </a:solidFill>
          <a:ln>
            <a:noFill/>
          </a:ln>
        </p:spPr>
        <p:txBody>
          <a:bodyPr wrap="square" rtlCol="0">
            <a:spAutoFit/>
          </a:bodyPr>
          <a:lstStyle/>
          <a:p>
            <a:pPr algn="ctr">
              <a:spcAft>
                <a:spcPts val="300"/>
              </a:spcAft>
            </a:pPr>
            <a:r>
              <a:rPr lang="ja-JP" altLang="en-US" sz="1000" b="1" dirty="0">
                <a:solidFill>
                  <a:schemeClr val="bg1"/>
                </a:solidFill>
                <a:latin typeface="BIZ UDPゴシック" panose="020B0400000000000000" pitchFamily="50" charset="-128"/>
                <a:ea typeface="BIZ UDPゴシック" panose="020B0400000000000000" pitchFamily="50" charset="-128"/>
              </a:rPr>
              <a:t>働き方改革関連法の改正による変更点</a:t>
            </a:r>
            <a:endParaRPr kumimoji="1" lang="ja-JP" altLang="en-US" sz="1000" b="1" dirty="0">
              <a:solidFill>
                <a:schemeClr val="bg1"/>
              </a:solidFill>
              <a:latin typeface="BIZ UDPゴシック" panose="020B0400000000000000" pitchFamily="50" charset="-128"/>
              <a:ea typeface="BIZ UDPゴシック" panose="020B0400000000000000" pitchFamily="50" charset="-128"/>
            </a:endParaRPr>
          </a:p>
        </p:txBody>
      </p:sp>
      <p:sp>
        <p:nvSpPr>
          <p:cNvPr id="16" name="正方形/長方形 15">
            <a:extLst>
              <a:ext uri="{FF2B5EF4-FFF2-40B4-BE49-F238E27FC236}">
                <a16:creationId xmlns:a16="http://schemas.microsoft.com/office/drawing/2014/main" id="{6763B37C-A137-4BF9-A709-4E11B8EA587B}"/>
              </a:ext>
            </a:extLst>
          </p:cNvPr>
          <p:cNvSpPr/>
          <p:nvPr/>
        </p:nvSpPr>
        <p:spPr>
          <a:xfrm>
            <a:off x="92041" y="3100110"/>
            <a:ext cx="2981925" cy="1430263"/>
          </a:xfrm>
          <a:prstGeom prst="rect">
            <a:avLst/>
          </a:prstGeom>
        </p:spPr>
        <p:txBody>
          <a:bodyPr wrap="square">
            <a:spAutoFit/>
          </a:bodyPr>
          <a:lstStyle/>
          <a:p>
            <a:pPr marL="285750" indent="-285750">
              <a:lnSpc>
                <a:spcPct val="150000"/>
              </a:lnSpc>
              <a:buFont typeface="Wingdings" panose="05000000000000000000" pitchFamily="2" charset="2"/>
              <a:buChar char="ü"/>
            </a:pPr>
            <a:r>
              <a:rPr lang="ja-JP" altLang="en-US" sz="1200" dirty="0"/>
              <a:t>拘束時間の制限</a:t>
            </a:r>
          </a:p>
          <a:p>
            <a:pPr marL="285750" indent="-285750">
              <a:lnSpc>
                <a:spcPct val="150000"/>
              </a:lnSpc>
              <a:buFont typeface="Wingdings" panose="05000000000000000000" pitchFamily="2" charset="2"/>
              <a:buChar char="ü"/>
            </a:pPr>
            <a:r>
              <a:rPr lang="ja-JP" altLang="en-US" sz="1200" dirty="0"/>
              <a:t>休息期間の確保</a:t>
            </a:r>
          </a:p>
          <a:p>
            <a:pPr marL="285750" indent="-285750">
              <a:lnSpc>
                <a:spcPct val="150000"/>
              </a:lnSpc>
              <a:buFont typeface="Wingdings" panose="05000000000000000000" pitchFamily="2" charset="2"/>
              <a:buChar char="ü"/>
            </a:pPr>
            <a:r>
              <a:rPr lang="ja-JP" altLang="en-US" sz="1200" dirty="0"/>
              <a:t>連続運転時間に関する規制</a:t>
            </a:r>
          </a:p>
          <a:p>
            <a:pPr marL="285750" indent="-285750">
              <a:lnSpc>
                <a:spcPct val="150000"/>
              </a:lnSpc>
              <a:buFont typeface="Wingdings" panose="05000000000000000000" pitchFamily="2" charset="2"/>
              <a:buChar char="ü"/>
            </a:pPr>
            <a:r>
              <a:rPr lang="ja-JP" altLang="en-US" sz="1200" dirty="0"/>
              <a:t>時間外労働と休日労働に関する制限</a:t>
            </a:r>
          </a:p>
          <a:p>
            <a:pPr marL="285750" indent="-285750">
              <a:lnSpc>
                <a:spcPct val="150000"/>
              </a:lnSpc>
              <a:buFont typeface="Wingdings" panose="05000000000000000000" pitchFamily="2" charset="2"/>
              <a:buChar char="ü"/>
            </a:pPr>
            <a:r>
              <a:rPr lang="ja-JP" altLang="en-US" sz="1200" dirty="0"/>
              <a:t>割増賃金の引き上げ</a:t>
            </a:r>
          </a:p>
        </p:txBody>
      </p:sp>
      <p:sp>
        <p:nvSpPr>
          <p:cNvPr id="94" name="テキスト ボックス 93">
            <a:extLst>
              <a:ext uri="{FF2B5EF4-FFF2-40B4-BE49-F238E27FC236}">
                <a16:creationId xmlns:a16="http://schemas.microsoft.com/office/drawing/2014/main" id="{F6EF3C6A-F6AE-433A-A235-6A20EEA3D6A3}"/>
              </a:ext>
            </a:extLst>
          </p:cNvPr>
          <p:cNvSpPr txBox="1"/>
          <p:nvPr/>
        </p:nvSpPr>
        <p:spPr>
          <a:xfrm>
            <a:off x="-1096" y="4951730"/>
            <a:ext cx="6886480" cy="276999"/>
          </a:xfrm>
          <a:prstGeom prst="rect">
            <a:avLst/>
          </a:prstGeom>
          <a:noFill/>
          <a:ln>
            <a:noFill/>
          </a:ln>
        </p:spPr>
        <p:txBody>
          <a:bodyPr wrap="square" rtlCol="0">
            <a:spAutoFit/>
          </a:bodyPr>
          <a:lstStyle/>
          <a:p>
            <a:pPr algn="ctr">
              <a:spcAft>
                <a:spcPts val="300"/>
              </a:spcAft>
            </a:pPr>
            <a:r>
              <a:rPr lang="ja-JP" altLang="en-US" sz="1200" b="1" spc="300" dirty="0">
                <a:solidFill>
                  <a:srgbClr val="17375E"/>
                </a:solidFill>
                <a:ea typeface="BIZ UDPゴシック" panose="020B0400000000000000" pitchFamily="50" charset="-128"/>
              </a:rPr>
              <a:t>労働時間規制等による物流への影響</a:t>
            </a:r>
            <a:endParaRPr kumimoji="1" lang="ja-JP" altLang="en-US" sz="1200" b="1" spc="300" dirty="0">
              <a:solidFill>
                <a:srgbClr val="17375E"/>
              </a:solidFill>
              <a:ea typeface="BIZ UDPゴシック" panose="020B0400000000000000" pitchFamily="50" charset="-128"/>
            </a:endParaRPr>
          </a:p>
        </p:txBody>
      </p:sp>
      <p:sp>
        <p:nvSpPr>
          <p:cNvPr id="98" name="正方形/長方形 97">
            <a:extLst>
              <a:ext uri="{FF2B5EF4-FFF2-40B4-BE49-F238E27FC236}">
                <a16:creationId xmlns:a16="http://schemas.microsoft.com/office/drawing/2014/main" id="{FE59E9B4-70D9-45AF-B0D1-05974138B9C4}"/>
              </a:ext>
            </a:extLst>
          </p:cNvPr>
          <p:cNvSpPr/>
          <p:nvPr/>
        </p:nvSpPr>
        <p:spPr>
          <a:xfrm>
            <a:off x="628308" y="5233514"/>
            <a:ext cx="1253563" cy="322268"/>
          </a:xfrm>
          <a:prstGeom prst="rect">
            <a:avLst/>
          </a:prstGeom>
        </p:spPr>
        <p:txBody>
          <a:bodyPr wrap="square" anchor="ctr">
            <a:spAutoFit/>
          </a:bodyPr>
          <a:lstStyle/>
          <a:p>
            <a:pPr algn="ctr">
              <a:lnSpc>
                <a:spcPct val="150000"/>
              </a:lnSpc>
            </a:pPr>
            <a:r>
              <a:rPr lang="ja-JP" altLang="en-US" sz="1200" b="1" dirty="0">
                <a:solidFill>
                  <a:srgbClr val="3F819E"/>
                </a:solidFill>
                <a:latin typeface="+mj-ea"/>
                <a:ea typeface="+mj-ea"/>
              </a:rPr>
              <a:t>物流・運送会社</a:t>
            </a:r>
          </a:p>
        </p:txBody>
      </p:sp>
      <p:pic>
        <p:nvPicPr>
          <p:cNvPr id="35" name="図 34">
            <a:extLst>
              <a:ext uri="{FF2B5EF4-FFF2-40B4-BE49-F238E27FC236}">
                <a16:creationId xmlns:a16="http://schemas.microsoft.com/office/drawing/2014/main" id="{501DD48D-8EE3-4953-A98E-07294845B3DD}"/>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720335" y="5341166"/>
            <a:ext cx="740836" cy="555627"/>
          </a:xfrm>
          <a:prstGeom prst="rect">
            <a:avLst/>
          </a:prstGeom>
        </p:spPr>
      </p:pic>
      <p:sp>
        <p:nvSpPr>
          <p:cNvPr id="42" name="正方形/長方形 41">
            <a:extLst>
              <a:ext uri="{FF2B5EF4-FFF2-40B4-BE49-F238E27FC236}">
                <a16:creationId xmlns:a16="http://schemas.microsoft.com/office/drawing/2014/main" id="{9369C4F8-9711-40D0-A2F5-D84947CD838E}"/>
              </a:ext>
            </a:extLst>
          </p:cNvPr>
          <p:cNvSpPr/>
          <p:nvPr/>
        </p:nvSpPr>
        <p:spPr>
          <a:xfrm>
            <a:off x="67484" y="5606043"/>
            <a:ext cx="2426371" cy="745589"/>
          </a:xfrm>
          <a:prstGeom prst="rect">
            <a:avLst/>
          </a:prstGeom>
        </p:spPr>
        <p:txBody>
          <a:bodyPr wrap="square" spcCol="36000">
            <a:spAutoFit/>
          </a:bodyPr>
          <a:lstStyle/>
          <a:p>
            <a:pPr marL="108000" indent="-108000" algn="just">
              <a:lnSpc>
                <a:spcPct val="150000"/>
              </a:lnSpc>
              <a:buFont typeface="Arial" panose="020B0604020202020204" pitchFamily="34" charset="0"/>
              <a:buChar char="•"/>
            </a:pPr>
            <a:r>
              <a:rPr lang="ja-JP" altLang="en-US" sz="1000" dirty="0"/>
              <a:t>運べる荷物量が減る</a:t>
            </a:r>
            <a:endParaRPr lang="en-US" altLang="ja-JP" sz="1000" dirty="0"/>
          </a:p>
          <a:p>
            <a:pPr marL="108000" indent="-108000" algn="just">
              <a:lnSpc>
                <a:spcPct val="150000"/>
              </a:lnSpc>
              <a:buFont typeface="Arial" panose="020B0604020202020204" pitchFamily="34" charset="0"/>
              <a:buChar char="•"/>
            </a:pPr>
            <a:r>
              <a:rPr lang="ja-JP" altLang="en-US" sz="1000" dirty="0"/>
              <a:t>人件費アップで利益や売上が減少する</a:t>
            </a:r>
            <a:endParaRPr lang="en-US" altLang="ja-JP" sz="1000" dirty="0"/>
          </a:p>
          <a:p>
            <a:pPr marL="108000" indent="-108000" algn="just">
              <a:lnSpc>
                <a:spcPct val="150000"/>
              </a:lnSpc>
              <a:buFont typeface="Arial" panose="020B0604020202020204" pitchFamily="34" charset="0"/>
              <a:buChar char="•"/>
            </a:pPr>
            <a:r>
              <a:rPr lang="ja-JP" altLang="en-US" sz="1000" dirty="0"/>
              <a:t>人材が確保できない</a:t>
            </a:r>
          </a:p>
        </p:txBody>
      </p:sp>
      <p:pic>
        <p:nvPicPr>
          <p:cNvPr id="25" name="図 24">
            <a:extLst>
              <a:ext uri="{FF2B5EF4-FFF2-40B4-BE49-F238E27FC236}">
                <a16:creationId xmlns:a16="http://schemas.microsoft.com/office/drawing/2014/main" id="{32495FA8-EFFC-499A-9FAF-58B6FCC02D87}"/>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782017" y="5305420"/>
            <a:ext cx="655699" cy="395902"/>
          </a:xfrm>
          <a:prstGeom prst="rect">
            <a:avLst/>
          </a:prstGeom>
        </p:spPr>
      </p:pic>
      <p:sp>
        <p:nvSpPr>
          <p:cNvPr id="102" name="正方形/長方形 101">
            <a:extLst>
              <a:ext uri="{FF2B5EF4-FFF2-40B4-BE49-F238E27FC236}">
                <a16:creationId xmlns:a16="http://schemas.microsoft.com/office/drawing/2014/main" id="{257EADD6-1C09-4DD9-B1F3-37CB86BD6763}"/>
              </a:ext>
            </a:extLst>
          </p:cNvPr>
          <p:cNvSpPr/>
          <p:nvPr/>
        </p:nvSpPr>
        <p:spPr>
          <a:xfrm>
            <a:off x="2483729" y="5606043"/>
            <a:ext cx="2006723" cy="514756"/>
          </a:xfrm>
          <a:prstGeom prst="rect">
            <a:avLst/>
          </a:prstGeom>
        </p:spPr>
        <p:txBody>
          <a:bodyPr wrap="square" spcCol="36000">
            <a:spAutoFit/>
          </a:bodyPr>
          <a:lstStyle/>
          <a:p>
            <a:pPr marL="108000" indent="-108000" algn="just">
              <a:lnSpc>
                <a:spcPct val="150000"/>
              </a:lnSpc>
              <a:buFont typeface="Arial" panose="020B0604020202020204" pitchFamily="34" charset="0"/>
              <a:buChar char="•"/>
            </a:pPr>
            <a:r>
              <a:rPr lang="ja-JP" altLang="en-US" sz="1000" dirty="0"/>
              <a:t>物流コストが増大する</a:t>
            </a:r>
            <a:endParaRPr lang="en-US" altLang="ja-JP" sz="1000" dirty="0"/>
          </a:p>
          <a:p>
            <a:pPr marL="108000" indent="-108000" algn="just">
              <a:lnSpc>
                <a:spcPct val="150000"/>
              </a:lnSpc>
              <a:buFont typeface="Arial" panose="020B0604020202020204" pitchFamily="34" charset="0"/>
              <a:buChar char="•"/>
            </a:pPr>
            <a:r>
              <a:rPr lang="ja-JP" altLang="en-US" sz="1000" dirty="0"/>
              <a:t>輸送を断られる可能性がある</a:t>
            </a:r>
          </a:p>
        </p:txBody>
      </p:sp>
      <p:sp>
        <p:nvSpPr>
          <p:cNvPr id="103" name="正方形/長方形 102">
            <a:extLst>
              <a:ext uri="{FF2B5EF4-FFF2-40B4-BE49-F238E27FC236}">
                <a16:creationId xmlns:a16="http://schemas.microsoft.com/office/drawing/2014/main" id="{90668B4D-08DD-4CCB-9F7A-55B55E25F2B3}"/>
              </a:ext>
            </a:extLst>
          </p:cNvPr>
          <p:cNvSpPr/>
          <p:nvPr/>
        </p:nvSpPr>
        <p:spPr>
          <a:xfrm>
            <a:off x="2803788" y="5233514"/>
            <a:ext cx="1253563" cy="322268"/>
          </a:xfrm>
          <a:prstGeom prst="rect">
            <a:avLst/>
          </a:prstGeom>
        </p:spPr>
        <p:txBody>
          <a:bodyPr wrap="square" anchor="ctr">
            <a:spAutoFit/>
          </a:bodyPr>
          <a:lstStyle/>
          <a:p>
            <a:pPr algn="ctr">
              <a:lnSpc>
                <a:spcPct val="150000"/>
              </a:lnSpc>
            </a:pPr>
            <a:r>
              <a:rPr lang="ja-JP" altLang="en-US" sz="1200" b="1" dirty="0">
                <a:solidFill>
                  <a:schemeClr val="accent3">
                    <a:lumMod val="75000"/>
                  </a:schemeClr>
                </a:solidFill>
                <a:latin typeface="+mj-ea"/>
                <a:ea typeface="+mj-ea"/>
              </a:rPr>
              <a:t>荷主</a:t>
            </a:r>
          </a:p>
        </p:txBody>
      </p:sp>
      <p:pic>
        <p:nvPicPr>
          <p:cNvPr id="41" name="図 40">
            <a:extLst>
              <a:ext uri="{FF2B5EF4-FFF2-40B4-BE49-F238E27FC236}">
                <a16:creationId xmlns:a16="http://schemas.microsoft.com/office/drawing/2014/main" id="{996F543E-A5AA-4769-91B9-06C47971B125}"/>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093296" y="5218419"/>
            <a:ext cx="560577" cy="560577"/>
          </a:xfrm>
          <a:prstGeom prst="rect">
            <a:avLst/>
          </a:prstGeom>
        </p:spPr>
      </p:pic>
      <p:sp>
        <p:nvSpPr>
          <p:cNvPr id="107" name="正方形/長方形 106">
            <a:extLst>
              <a:ext uri="{FF2B5EF4-FFF2-40B4-BE49-F238E27FC236}">
                <a16:creationId xmlns:a16="http://schemas.microsoft.com/office/drawing/2014/main" id="{C85FA25B-82D5-4EF6-838B-F167F2E94332}"/>
              </a:ext>
            </a:extLst>
          </p:cNvPr>
          <p:cNvSpPr/>
          <p:nvPr/>
        </p:nvSpPr>
        <p:spPr>
          <a:xfrm>
            <a:off x="5092804" y="5226296"/>
            <a:ext cx="1124787" cy="322268"/>
          </a:xfrm>
          <a:prstGeom prst="rect">
            <a:avLst/>
          </a:prstGeom>
        </p:spPr>
        <p:txBody>
          <a:bodyPr wrap="square" anchor="ctr">
            <a:spAutoFit/>
          </a:bodyPr>
          <a:lstStyle/>
          <a:p>
            <a:pPr algn="ctr">
              <a:lnSpc>
                <a:spcPct val="150000"/>
              </a:lnSpc>
            </a:pPr>
            <a:r>
              <a:rPr lang="ja-JP" altLang="en-US" sz="1200" b="1" dirty="0">
                <a:solidFill>
                  <a:srgbClr val="EC6D45"/>
                </a:solidFill>
                <a:latin typeface="+mj-ea"/>
                <a:ea typeface="+mj-ea"/>
              </a:rPr>
              <a:t>一般消費者</a:t>
            </a:r>
          </a:p>
        </p:txBody>
      </p:sp>
      <p:sp>
        <p:nvSpPr>
          <p:cNvPr id="108" name="正方形/長方形 107">
            <a:extLst>
              <a:ext uri="{FF2B5EF4-FFF2-40B4-BE49-F238E27FC236}">
                <a16:creationId xmlns:a16="http://schemas.microsoft.com/office/drawing/2014/main" id="{37929F1D-A146-49D7-990F-0DB8F2C35364}"/>
              </a:ext>
            </a:extLst>
          </p:cNvPr>
          <p:cNvSpPr/>
          <p:nvPr/>
        </p:nvSpPr>
        <p:spPr>
          <a:xfrm>
            <a:off x="4505806" y="5552524"/>
            <a:ext cx="2278925" cy="861774"/>
          </a:xfrm>
          <a:prstGeom prst="rect">
            <a:avLst/>
          </a:prstGeom>
        </p:spPr>
        <p:txBody>
          <a:bodyPr wrap="square" spcCol="36000">
            <a:spAutoFit/>
          </a:bodyPr>
          <a:lstStyle/>
          <a:p>
            <a:pPr marL="108000" indent="-108000" algn="just">
              <a:buFont typeface="Arial" panose="020B0604020202020204" pitchFamily="34" charset="0"/>
              <a:buChar char="•"/>
            </a:pPr>
            <a:r>
              <a:rPr lang="ja-JP" altLang="en-US" sz="1000" dirty="0"/>
              <a:t>配送料が上がる</a:t>
            </a:r>
            <a:endParaRPr lang="en-US" altLang="ja-JP" sz="1000" dirty="0"/>
          </a:p>
          <a:p>
            <a:pPr marL="108000" indent="-108000" algn="just">
              <a:buFont typeface="Arial" panose="020B0604020202020204" pitchFamily="34" charset="0"/>
              <a:buChar char="•"/>
            </a:pPr>
            <a:r>
              <a:rPr lang="ja-JP" altLang="en-US" sz="1000" dirty="0"/>
              <a:t>当日、翌日配達の宅配サービスが受けられない可能性がある</a:t>
            </a:r>
            <a:endParaRPr lang="en-US" altLang="ja-JP" sz="1000" dirty="0"/>
          </a:p>
          <a:p>
            <a:pPr marL="108000" indent="-108000" algn="just">
              <a:buFont typeface="Arial" panose="020B0604020202020204" pitchFamily="34" charset="0"/>
              <a:buChar char="•"/>
            </a:pPr>
            <a:r>
              <a:rPr lang="ja-JP" altLang="en-US" sz="1000" dirty="0"/>
              <a:t>水産品、青果物など新鮮なものが手に入らなくなる可能性がある</a:t>
            </a:r>
          </a:p>
        </p:txBody>
      </p:sp>
      <p:sp>
        <p:nvSpPr>
          <p:cNvPr id="111" name="テキスト ボックス 110">
            <a:extLst>
              <a:ext uri="{FF2B5EF4-FFF2-40B4-BE49-F238E27FC236}">
                <a16:creationId xmlns:a16="http://schemas.microsoft.com/office/drawing/2014/main" id="{026FE15C-0DFC-45F2-94F9-999EBD06202F}"/>
              </a:ext>
            </a:extLst>
          </p:cNvPr>
          <p:cNvSpPr txBox="1"/>
          <p:nvPr/>
        </p:nvSpPr>
        <p:spPr>
          <a:xfrm>
            <a:off x="-1096" y="6524865"/>
            <a:ext cx="6886480" cy="270843"/>
          </a:xfrm>
          <a:prstGeom prst="rect">
            <a:avLst/>
          </a:prstGeom>
          <a:solidFill>
            <a:srgbClr val="17375E"/>
          </a:solidFill>
          <a:ln>
            <a:noFill/>
          </a:ln>
        </p:spPr>
        <p:txBody>
          <a:bodyPr wrap="square" rtlCol="0" anchor="ctr">
            <a:spAutoFit/>
          </a:bodyPr>
          <a:lstStyle/>
          <a:p>
            <a:pPr algn="ctr">
              <a:spcAft>
                <a:spcPts val="300"/>
              </a:spcAft>
            </a:pPr>
            <a:r>
              <a:rPr lang="en-US" altLang="ja-JP" sz="1000" b="1" spc="300" dirty="0">
                <a:solidFill>
                  <a:schemeClr val="bg1"/>
                </a:solidFill>
                <a:latin typeface="BIZ UDPゴシック" panose="020B0400000000000000" pitchFamily="50" charset="-128"/>
                <a:ea typeface="BIZ UDPゴシック" panose="020B0400000000000000" pitchFamily="50" charset="-128"/>
              </a:rPr>
              <a:t>2024</a:t>
            </a:r>
            <a:r>
              <a:rPr lang="ja-JP" altLang="en-US" sz="1000" b="1" spc="300" dirty="0">
                <a:solidFill>
                  <a:schemeClr val="bg1"/>
                </a:solidFill>
                <a:latin typeface="BIZ UDPゴシック" panose="020B0400000000000000" pitchFamily="50" charset="-128"/>
                <a:ea typeface="BIZ UDPゴシック" panose="020B0400000000000000" pitchFamily="50" charset="-128"/>
              </a:rPr>
              <a:t>年問題の対策で企業に必要な取り組み</a:t>
            </a:r>
            <a:endParaRPr kumimoji="1" lang="ja-JP" altLang="en-US" sz="1000" b="1" spc="300" dirty="0">
              <a:solidFill>
                <a:schemeClr val="bg1"/>
              </a:solidFill>
              <a:latin typeface="BIZ UDPゴシック" panose="020B0400000000000000" pitchFamily="50" charset="-128"/>
              <a:ea typeface="BIZ UDPゴシック" panose="020B0400000000000000" pitchFamily="50" charset="-128"/>
            </a:endParaRPr>
          </a:p>
        </p:txBody>
      </p:sp>
      <p:sp>
        <p:nvSpPr>
          <p:cNvPr id="46" name="正方形/長方形 45">
            <a:extLst>
              <a:ext uri="{FF2B5EF4-FFF2-40B4-BE49-F238E27FC236}">
                <a16:creationId xmlns:a16="http://schemas.microsoft.com/office/drawing/2014/main" id="{F7174E18-2B7E-40EF-BD6C-6648D8C836F8}"/>
              </a:ext>
            </a:extLst>
          </p:cNvPr>
          <p:cNvSpPr/>
          <p:nvPr/>
        </p:nvSpPr>
        <p:spPr>
          <a:xfrm>
            <a:off x="0" y="6738757"/>
            <a:ext cx="6883284" cy="322268"/>
          </a:xfrm>
          <a:prstGeom prst="rect">
            <a:avLst/>
          </a:prstGeom>
        </p:spPr>
        <p:txBody>
          <a:bodyPr wrap="square" anchor="ctr">
            <a:spAutoFit/>
          </a:bodyPr>
          <a:lstStyle/>
          <a:p>
            <a:pPr algn="ctr">
              <a:lnSpc>
                <a:spcPct val="150000"/>
              </a:lnSpc>
            </a:pPr>
            <a:r>
              <a:rPr lang="ja-JP" altLang="en-US" sz="1200" b="1" dirty="0">
                <a:solidFill>
                  <a:srgbClr val="17375E"/>
                </a:solidFill>
                <a:latin typeface="+mj-ea"/>
                <a:ea typeface="+mj-ea"/>
              </a:rPr>
              <a:t>運送事業者と荷主が協力し、取引環境と長時間労働を改善！問題解決に向けて取り組みましょう！</a:t>
            </a:r>
            <a:endParaRPr lang="en-US" altLang="ja-JP" sz="1200" b="1" dirty="0">
              <a:solidFill>
                <a:srgbClr val="17375E"/>
              </a:solidFill>
              <a:latin typeface="+mj-ea"/>
              <a:ea typeface="+mj-ea"/>
            </a:endParaRPr>
          </a:p>
        </p:txBody>
      </p:sp>
      <p:pic>
        <p:nvPicPr>
          <p:cNvPr id="51" name="図 50">
            <a:extLst>
              <a:ext uri="{FF2B5EF4-FFF2-40B4-BE49-F238E27FC236}">
                <a16:creationId xmlns:a16="http://schemas.microsoft.com/office/drawing/2014/main" id="{3799C8F0-6665-45E7-924F-BEC833E7EC6A}"/>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1772816" y="4142982"/>
            <a:ext cx="1151351" cy="816748"/>
          </a:xfrm>
          <a:prstGeom prst="rect">
            <a:avLst/>
          </a:prstGeom>
        </p:spPr>
      </p:pic>
      <p:sp>
        <p:nvSpPr>
          <p:cNvPr id="121" name="正方形/長方形 120">
            <a:extLst>
              <a:ext uri="{FF2B5EF4-FFF2-40B4-BE49-F238E27FC236}">
                <a16:creationId xmlns:a16="http://schemas.microsoft.com/office/drawing/2014/main" id="{07D1964A-7E3D-4B67-8BC0-A11FB14CD126}"/>
              </a:ext>
            </a:extLst>
          </p:cNvPr>
          <p:cNvSpPr/>
          <p:nvPr/>
        </p:nvSpPr>
        <p:spPr>
          <a:xfrm>
            <a:off x="84422" y="5088867"/>
            <a:ext cx="1635914" cy="56638"/>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2" name="正方形/長方形 121">
            <a:extLst>
              <a:ext uri="{FF2B5EF4-FFF2-40B4-BE49-F238E27FC236}">
                <a16:creationId xmlns:a16="http://schemas.microsoft.com/office/drawing/2014/main" id="{33F86007-3100-4C66-B1B5-523DCED7A06F}"/>
              </a:ext>
            </a:extLst>
          </p:cNvPr>
          <p:cNvSpPr/>
          <p:nvPr/>
        </p:nvSpPr>
        <p:spPr>
          <a:xfrm>
            <a:off x="5143302" y="5094679"/>
            <a:ext cx="1635914" cy="56638"/>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3" name="正方形/長方形 132">
            <a:extLst>
              <a:ext uri="{FF2B5EF4-FFF2-40B4-BE49-F238E27FC236}">
                <a16:creationId xmlns:a16="http://schemas.microsoft.com/office/drawing/2014/main" id="{0BADE62C-5EC2-4637-B40E-35E6E68DBA3E}"/>
              </a:ext>
            </a:extLst>
          </p:cNvPr>
          <p:cNvSpPr/>
          <p:nvPr/>
        </p:nvSpPr>
        <p:spPr>
          <a:xfrm>
            <a:off x="4732144" y="7041232"/>
            <a:ext cx="2080848" cy="738664"/>
          </a:xfrm>
          <a:prstGeom prst="rect">
            <a:avLst/>
          </a:prstGeom>
        </p:spPr>
        <p:txBody>
          <a:bodyPr wrap="square" anchor="ctr">
            <a:spAutoFit/>
          </a:bodyPr>
          <a:lstStyle/>
          <a:p>
            <a:pPr algn="just"/>
            <a:r>
              <a:rPr lang="ja-JP" altLang="en-US" sz="1050" dirty="0"/>
              <a:t>荷主と運送事業者の協力による、</a:t>
            </a:r>
            <a:endParaRPr lang="en-US" altLang="ja-JP" sz="1050" dirty="0"/>
          </a:p>
          <a:p>
            <a:pPr algn="just"/>
            <a:r>
              <a:rPr lang="en-US" altLang="ja-JP" sz="1050" b="1" dirty="0">
                <a:solidFill>
                  <a:srgbClr val="C00000"/>
                </a:solidFill>
              </a:rPr>
              <a:t>『</a:t>
            </a:r>
            <a:r>
              <a:rPr lang="ja-JP" altLang="en-US" sz="1050" b="1" dirty="0">
                <a:solidFill>
                  <a:srgbClr val="C00000"/>
                </a:solidFill>
              </a:rPr>
              <a:t>取引環境と長時間労働の改善に向けたガイドライン</a:t>
            </a:r>
            <a:r>
              <a:rPr lang="en-US" altLang="ja-JP" sz="1050" b="1" dirty="0">
                <a:solidFill>
                  <a:srgbClr val="C00000"/>
                </a:solidFill>
              </a:rPr>
              <a:t>』</a:t>
            </a:r>
          </a:p>
          <a:p>
            <a:pPr algn="just"/>
            <a:r>
              <a:rPr lang="ja-JP" altLang="en-US" sz="1050" dirty="0"/>
              <a:t>ぜひ参考にしてみましょう！</a:t>
            </a:r>
          </a:p>
        </p:txBody>
      </p:sp>
      <p:pic>
        <p:nvPicPr>
          <p:cNvPr id="71" name="図 70">
            <a:extLst>
              <a:ext uri="{FF2B5EF4-FFF2-40B4-BE49-F238E27FC236}">
                <a16:creationId xmlns:a16="http://schemas.microsoft.com/office/drawing/2014/main" id="{3FB97CE1-3091-4ABF-903F-53CBE16854DB}"/>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4939668" y="8067610"/>
            <a:ext cx="705600" cy="705600"/>
          </a:xfrm>
          <a:prstGeom prst="rect">
            <a:avLst/>
          </a:prstGeom>
        </p:spPr>
      </p:pic>
      <p:sp>
        <p:nvSpPr>
          <p:cNvPr id="139" name="正方形/長方形 138">
            <a:extLst>
              <a:ext uri="{FF2B5EF4-FFF2-40B4-BE49-F238E27FC236}">
                <a16:creationId xmlns:a16="http://schemas.microsoft.com/office/drawing/2014/main" id="{0EE51AB0-A56C-491D-8897-D58FBF080ADE}"/>
              </a:ext>
            </a:extLst>
          </p:cNvPr>
          <p:cNvSpPr/>
          <p:nvPr/>
        </p:nvSpPr>
        <p:spPr>
          <a:xfrm>
            <a:off x="5921848" y="7920213"/>
            <a:ext cx="829822" cy="200055"/>
          </a:xfrm>
          <a:prstGeom prst="rect">
            <a:avLst/>
          </a:prstGeom>
        </p:spPr>
        <p:txBody>
          <a:bodyPr wrap="square" anchor="ctr">
            <a:spAutoFit/>
          </a:bodyPr>
          <a:lstStyle/>
          <a:p>
            <a:pPr algn="ctr"/>
            <a:r>
              <a:rPr lang="ja-JP" altLang="en-US" sz="700" dirty="0"/>
              <a:t>▼事例集▼</a:t>
            </a:r>
          </a:p>
        </p:txBody>
      </p:sp>
      <p:pic>
        <p:nvPicPr>
          <p:cNvPr id="22" name="図 21">
            <a:extLst>
              <a:ext uri="{FF2B5EF4-FFF2-40B4-BE49-F238E27FC236}">
                <a16:creationId xmlns:a16="http://schemas.microsoft.com/office/drawing/2014/main" id="{CDB72F3A-07EE-4C58-AE3F-631E51309938}"/>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6456050" y="7446023"/>
            <a:ext cx="366206" cy="484158"/>
          </a:xfrm>
          <a:prstGeom prst="rect">
            <a:avLst/>
          </a:prstGeom>
        </p:spPr>
      </p:pic>
      <p:graphicFrame>
        <p:nvGraphicFramePr>
          <p:cNvPr id="54" name="表 53">
            <a:extLst>
              <a:ext uri="{FF2B5EF4-FFF2-40B4-BE49-F238E27FC236}">
                <a16:creationId xmlns:a16="http://schemas.microsoft.com/office/drawing/2014/main" id="{07B3D6AD-2E2A-4B37-98C9-39FAF0EA2445}"/>
              </a:ext>
            </a:extLst>
          </p:cNvPr>
          <p:cNvGraphicFramePr>
            <a:graphicFrameLocks noGrp="1"/>
          </p:cNvGraphicFramePr>
          <p:nvPr>
            <p:extLst>
              <p:ext uri="{D42A27DB-BD31-4B8C-83A1-F6EECF244321}">
                <p14:modId xmlns:p14="http://schemas.microsoft.com/office/powerpoint/2010/main" val="2169956408"/>
              </p:ext>
            </p:extLst>
          </p:nvPr>
        </p:nvGraphicFramePr>
        <p:xfrm>
          <a:off x="92040" y="7076825"/>
          <a:ext cx="4633103" cy="1726569"/>
        </p:xfrm>
        <a:graphic>
          <a:graphicData uri="http://schemas.openxmlformats.org/drawingml/2006/table">
            <a:tbl>
              <a:tblPr firstRow="1" bandRow="1">
                <a:tableStyleId>{69CF1AB2-1976-4502-BF36-3FF5EA218861}</a:tableStyleId>
              </a:tblPr>
              <a:tblGrid>
                <a:gridCol w="2424060">
                  <a:extLst>
                    <a:ext uri="{9D8B030D-6E8A-4147-A177-3AD203B41FA5}">
                      <a16:colId xmlns:a16="http://schemas.microsoft.com/office/drawing/2014/main" val="60956444"/>
                    </a:ext>
                  </a:extLst>
                </a:gridCol>
                <a:gridCol w="2209043">
                  <a:extLst>
                    <a:ext uri="{9D8B030D-6E8A-4147-A177-3AD203B41FA5}">
                      <a16:colId xmlns:a16="http://schemas.microsoft.com/office/drawing/2014/main" val="63642487"/>
                    </a:ext>
                  </a:extLst>
                </a:gridCol>
              </a:tblGrid>
              <a:tr h="273607">
                <a:tc>
                  <a:txBody>
                    <a:bodyPr/>
                    <a:lstStyle/>
                    <a:p>
                      <a:pPr algn="ctr"/>
                      <a:r>
                        <a:rPr kumimoji="1" lang="ja-JP" altLang="en-US" sz="1000" b="1" dirty="0">
                          <a:solidFill>
                            <a:srgbClr val="3F819E"/>
                          </a:solidFill>
                        </a:rPr>
                        <a:t>物流・運輸業</a:t>
                      </a:r>
                    </a:p>
                  </a:txBody>
                  <a:tcPr anchor="ct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solidFill>
                      <a:schemeClr val="accent1">
                        <a:lumMod val="20000"/>
                        <a:lumOff val="80000"/>
                      </a:schemeClr>
                    </a:solidFill>
                  </a:tcPr>
                </a:tc>
                <a:tc>
                  <a:txBody>
                    <a:bodyPr/>
                    <a:lstStyle/>
                    <a:p>
                      <a:pPr marL="0" indent="0" algn="ctr">
                        <a:buFont typeface="Arial" panose="020B0604020202020204" pitchFamily="34" charset="0"/>
                        <a:buNone/>
                      </a:pPr>
                      <a:r>
                        <a:rPr kumimoji="1" lang="ja-JP" altLang="en-US" sz="1000" b="1" dirty="0">
                          <a:solidFill>
                            <a:schemeClr val="accent3">
                              <a:lumMod val="75000"/>
                            </a:schemeClr>
                          </a:solidFill>
                        </a:rPr>
                        <a:t>荷主</a:t>
                      </a:r>
                    </a:p>
                  </a:txBody>
                  <a:tcPr anchor="ct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solidFill>
                      <a:schemeClr val="accent3">
                        <a:lumMod val="20000"/>
                        <a:lumOff val="80000"/>
                      </a:schemeClr>
                    </a:solidFill>
                  </a:tcPr>
                </a:tc>
                <a:extLst>
                  <a:ext uri="{0D108BD9-81ED-4DB2-BD59-A6C34878D82A}">
                    <a16:rowId xmlns:a16="http://schemas.microsoft.com/office/drawing/2014/main" val="1509241753"/>
                  </a:ext>
                </a:extLst>
              </a:tr>
              <a:tr h="604561">
                <a:tc>
                  <a:txBody>
                    <a:bodyPr/>
                    <a:lstStyle/>
                    <a:p>
                      <a:pPr marL="171450" indent="-171450">
                        <a:buFont typeface="Wingdings" panose="05000000000000000000" pitchFamily="2" charset="2"/>
                        <a:buChar char="n"/>
                      </a:pPr>
                      <a:r>
                        <a:rPr kumimoji="1" lang="ja-JP" altLang="en-US" sz="800" b="0" dirty="0">
                          <a:solidFill>
                            <a:schemeClr val="tx1">
                              <a:lumMod val="75000"/>
                              <a:lumOff val="25000"/>
                            </a:schemeClr>
                          </a:solidFill>
                        </a:rPr>
                        <a:t>ドライバーの待遇や労働時間を改善する</a:t>
                      </a:r>
                      <a:endParaRPr kumimoji="1" lang="en-US" altLang="ja-JP" sz="800" b="0" dirty="0">
                        <a:solidFill>
                          <a:schemeClr val="tx1">
                            <a:lumMod val="75000"/>
                            <a:lumOff val="25000"/>
                          </a:schemeClr>
                        </a:solidFill>
                      </a:endParaRPr>
                    </a:p>
                    <a:p>
                      <a:pPr marL="171450" indent="-171450">
                        <a:buFont typeface="Wingdings" panose="05000000000000000000" pitchFamily="2" charset="2"/>
                        <a:buChar char="n"/>
                      </a:pPr>
                      <a:r>
                        <a:rPr kumimoji="1" lang="ja-JP" altLang="en-US" sz="800" b="0" dirty="0">
                          <a:solidFill>
                            <a:schemeClr val="tx1">
                              <a:lumMod val="75000"/>
                              <a:lumOff val="25000"/>
                            </a:schemeClr>
                          </a:solidFill>
                        </a:rPr>
                        <a:t>荷主や一般消費者への理解を促す</a:t>
                      </a:r>
                      <a:endParaRPr kumimoji="1" lang="en-US" altLang="ja-JP" sz="800" b="0" dirty="0">
                        <a:solidFill>
                          <a:schemeClr val="tx1">
                            <a:lumMod val="75000"/>
                            <a:lumOff val="25000"/>
                          </a:schemeClr>
                        </a:solidFill>
                      </a:endParaRPr>
                    </a:p>
                    <a:p>
                      <a:pPr marL="171450" indent="-171450">
                        <a:buFont typeface="Wingdings" panose="05000000000000000000" pitchFamily="2" charset="2"/>
                        <a:buChar char="n"/>
                      </a:pPr>
                      <a:r>
                        <a:rPr kumimoji="1" lang="ja-JP" altLang="en-US" sz="800" b="0" dirty="0">
                          <a:solidFill>
                            <a:schemeClr val="tx1">
                              <a:lumMod val="75000"/>
                              <a:lumOff val="25000"/>
                            </a:schemeClr>
                          </a:solidFill>
                        </a:rPr>
                        <a:t>システムを導入して</a:t>
                      </a:r>
                      <a:r>
                        <a:rPr kumimoji="1" lang="en-US" altLang="ja-JP" sz="800" b="0" dirty="0">
                          <a:solidFill>
                            <a:schemeClr val="tx1">
                              <a:lumMod val="75000"/>
                              <a:lumOff val="25000"/>
                            </a:schemeClr>
                          </a:solidFill>
                        </a:rPr>
                        <a:t>DX</a:t>
                      </a:r>
                      <a:r>
                        <a:rPr kumimoji="1" lang="ja-JP" altLang="en-US" sz="800" b="0" dirty="0">
                          <a:solidFill>
                            <a:schemeClr val="tx1">
                              <a:lumMod val="75000"/>
                              <a:lumOff val="25000"/>
                            </a:schemeClr>
                          </a:solidFill>
                        </a:rPr>
                        <a:t>化を進める</a:t>
                      </a:r>
                    </a:p>
                  </a:txBody>
                  <a:tcPr anchor="ct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solidFill>
                      <a:schemeClr val="bg1"/>
                    </a:solidFill>
                  </a:tcPr>
                </a:tc>
                <a:tc>
                  <a:txBody>
                    <a:bodyPr/>
                    <a:lstStyle/>
                    <a:p>
                      <a:pPr marL="171450" indent="-171450">
                        <a:buFont typeface="Wingdings" panose="05000000000000000000" pitchFamily="2" charset="2"/>
                        <a:buChar char="n"/>
                      </a:pPr>
                      <a:r>
                        <a:rPr kumimoji="1" lang="ja-JP" altLang="en-US" sz="800" b="0" dirty="0">
                          <a:solidFill>
                            <a:schemeClr val="tx1">
                              <a:lumMod val="75000"/>
                              <a:lumOff val="25000"/>
                            </a:schemeClr>
                          </a:solidFill>
                        </a:rPr>
                        <a:t>標準的な運賃の支払い</a:t>
                      </a:r>
                      <a:endParaRPr kumimoji="1" lang="en-US" altLang="ja-JP" sz="800" b="0" dirty="0">
                        <a:solidFill>
                          <a:schemeClr val="tx1">
                            <a:lumMod val="75000"/>
                            <a:lumOff val="25000"/>
                          </a:schemeClr>
                        </a:solidFill>
                      </a:endParaRPr>
                    </a:p>
                    <a:p>
                      <a:pPr marL="171450" indent="-171450">
                        <a:buFont typeface="Wingdings" panose="05000000000000000000" pitchFamily="2" charset="2"/>
                        <a:buChar char="n"/>
                      </a:pPr>
                      <a:r>
                        <a:rPr kumimoji="1" lang="ja-JP" altLang="en-US" sz="800" b="0" dirty="0">
                          <a:solidFill>
                            <a:schemeClr val="tx1">
                              <a:lumMod val="75000"/>
                              <a:lumOff val="25000"/>
                            </a:schemeClr>
                          </a:solidFill>
                        </a:rPr>
                        <a:t>運送以外に発生する料金の支払い</a:t>
                      </a:r>
                      <a:endParaRPr kumimoji="1" lang="en-US" altLang="ja-JP" sz="800" b="0" dirty="0">
                        <a:solidFill>
                          <a:schemeClr val="tx1">
                            <a:lumMod val="75000"/>
                            <a:lumOff val="25000"/>
                          </a:schemeClr>
                        </a:solidFill>
                      </a:endParaRPr>
                    </a:p>
                    <a:p>
                      <a:pPr marL="171450" indent="-171450">
                        <a:buFont typeface="Wingdings" panose="05000000000000000000" pitchFamily="2" charset="2"/>
                        <a:buChar char="ü"/>
                      </a:pPr>
                      <a:endParaRPr kumimoji="1" lang="ja-JP" altLang="en-US" sz="800" b="0" dirty="0">
                        <a:solidFill>
                          <a:schemeClr val="tx1">
                            <a:lumMod val="75000"/>
                            <a:lumOff val="25000"/>
                          </a:schemeClr>
                        </a:solidFill>
                      </a:endParaRPr>
                    </a:p>
                  </a:txBody>
                  <a:tcPr anchor="ct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3275934267"/>
                  </a:ext>
                </a:extLst>
              </a:tr>
              <a:tr h="237574">
                <a:tc gridSpan="2">
                  <a:txBody>
                    <a:bodyPr/>
                    <a:lstStyle/>
                    <a:p>
                      <a:pPr algn="ctr"/>
                      <a:r>
                        <a:rPr kumimoji="1" lang="ja-JP" altLang="en-US" sz="1000" b="1" dirty="0">
                          <a:solidFill>
                            <a:srgbClr val="FFFF00"/>
                          </a:solidFill>
                        </a:rPr>
                        <a:t>物流・運輸業</a:t>
                      </a:r>
                      <a:r>
                        <a:rPr kumimoji="1" lang="en-US" altLang="ja-JP" sz="1000" b="1" dirty="0">
                          <a:solidFill>
                            <a:srgbClr val="FFFF00"/>
                          </a:solidFill>
                        </a:rPr>
                        <a:t>&amp;</a:t>
                      </a:r>
                      <a:r>
                        <a:rPr kumimoji="1" lang="ja-JP" altLang="en-US" sz="1000" b="1" dirty="0">
                          <a:solidFill>
                            <a:srgbClr val="FFFF00"/>
                          </a:solidFill>
                        </a:rPr>
                        <a:t>荷主が連携して行うべき</a:t>
                      </a:r>
                      <a:r>
                        <a:rPr kumimoji="1" lang="en-US" altLang="ja-JP" sz="1000" b="1" dirty="0">
                          <a:solidFill>
                            <a:srgbClr val="FFFF00"/>
                          </a:solidFill>
                        </a:rPr>
                        <a:t>3</a:t>
                      </a:r>
                      <a:r>
                        <a:rPr kumimoji="1" lang="ja-JP" altLang="en-US" sz="1000" b="1" dirty="0" err="1">
                          <a:solidFill>
                            <a:srgbClr val="FFFF00"/>
                          </a:solidFill>
                        </a:rPr>
                        <a:t>つの</a:t>
                      </a:r>
                      <a:r>
                        <a:rPr kumimoji="1" lang="ja-JP" altLang="en-US" sz="1000" b="1" dirty="0">
                          <a:solidFill>
                            <a:srgbClr val="FFFF00"/>
                          </a:solidFill>
                        </a:rPr>
                        <a:t>対策</a:t>
                      </a:r>
                    </a:p>
                  </a:txBody>
                  <a:tcPr anchor="ct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solidFill>
                      <a:srgbClr val="17375E"/>
                    </a:solidFill>
                  </a:tcPr>
                </a:tc>
                <a:tc hMerge="1">
                  <a:txBody>
                    <a:bodyPr/>
                    <a:lstStyle/>
                    <a:p>
                      <a:pPr marL="0" indent="0" algn="ctr">
                        <a:buFont typeface="Arial" panose="020B0604020202020204" pitchFamily="34" charset="0"/>
                        <a:buNone/>
                      </a:pPr>
                      <a:endParaRPr kumimoji="1" lang="ja-JP" altLang="en-US" sz="1000" b="1" dirty="0">
                        <a:solidFill>
                          <a:schemeClr val="accent3"/>
                        </a:solidFill>
                      </a:endParaRPr>
                    </a:p>
                  </a:txBody>
                  <a:tcPr anchor="ct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360934773"/>
                  </a:ext>
                </a:extLst>
              </a:tr>
              <a:tr h="604561">
                <a:tc gridSpan="2">
                  <a:txBody>
                    <a:bodyPr/>
                    <a:lstStyle/>
                    <a:p>
                      <a:pPr marL="228600" indent="-228600">
                        <a:buFont typeface="+mj-lt"/>
                        <a:buAutoNum type="arabicPeriod"/>
                      </a:pPr>
                      <a:r>
                        <a:rPr kumimoji="1" lang="ja-JP" altLang="en-US" sz="800" b="1" dirty="0">
                          <a:solidFill>
                            <a:schemeClr val="tx1">
                              <a:lumMod val="75000"/>
                              <a:lumOff val="25000"/>
                            </a:schemeClr>
                          </a:solidFill>
                        </a:rPr>
                        <a:t>予約システムを導入し荷待ち時間、待機時間を削減する</a:t>
                      </a:r>
                      <a:endParaRPr kumimoji="1" lang="en-US" altLang="ja-JP" sz="800" b="1" dirty="0">
                        <a:solidFill>
                          <a:schemeClr val="tx1">
                            <a:lumMod val="75000"/>
                            <a:lumOff val="25000"/>
                          </a:schemeClr>
                        </a:solidFill>
                      </a:endParaRPr>
                    </a:p>
                    <a:p>
                      <a:pPr marL="228600" indent="-228600">
                        <a:buFont typeface="+mj-lt"/>
                        <a:buAutoNum type="arabicPeriod"/>
                      </a:pPr>
                      <a:r>
                        <a:rPr kumimoji="1" lang="ja-JP" altLang="en-US" sz="800" b="1" dirty="0">
                          <a:solidFill>
                            <a:schemeClr val="tx1">
                              <a:lumMod val="75000"/>
                              <a:lumOff val="25000"/>
                            </a:schemeClr>
                          </a:solidFill>
                        </a:rPr>
                        <a:t>労働環境の改善としてパレット化による手荷役作業の削減や</a:t>
                      </a:r>
                      <a:r>
                        <a:rPr kumimoji="1" lang="en-US" altLang="ja-JP" sz="800" b="1" dirty="0">
                          <a:solidFill>
                            <a:schemeClr val="tx1">
                              <a:lumMod val="75000"/>
                              <a:lumOff val="25000"/>
                            </a:schemeClr>
                          </a:solidFill>
                        </a:rPr>
                        <a:t>DX</a:t>
                      </a:r>
                      <a:r>
                        <a:rPr kumimoji="1" lang="ja-JP" altLang="en-US" sz="800" b="1" dirty="0">
                          <a:solidFill>
                            <a:schemeClr val="tx1">
                              <a:lumMod val="75000"/>
                              <a:lumOff val="25000"/>
                            </a:schemeClr>
                          </a:solidFill>
                        </a:rPr>
                        <a:t>による業務効率化を図る</a:t>
                      </a:r>
                      <a:endParaRPr kumimoji="1" lang="en-US" altLang="ja-JP" sz="800" b="1" dirty="0">
                        <a:solidFill>
                          <a:schemeClr val="tx1">
                            <a:lumMod val="75000"/>
                            <a:lumOff val="25000"/>
                          </a:schemeClr>
                        </a:solidFill>
                      </a:endParaRPr>
                    </a:p>
                    <a:p>
                      <a:pPr marL="228600" indent="-228600">
                        <a:buFont typeface="+mj-lt"/>
                        <a:buAutoNum type="arabicPeriod"/>
                      </a:pPr>
                      <a:r>
                        <a:rPr kumimoji="1" lang="ja-JP" altLang="en-US" sz="800" b="1" dirty="0">
                          <a:solidFill>
                            <a:schemeClr val="tx1">
                              <a:lumMod val="75000"/>
                              <a:lumOff val="25000"/>
                            </a:schemeClr>
                          </a:solidFill>
                        </a:rPr>
                        <a:t>リードタイムの延長による長距離輸送は中</a:t>
                      </a:r>
                      <a:r>
                        <a:rPr kumimoji="1" lang="en-US" altLang="ja-JP" sz="800" b="1" dirty="0">
                          <a:solidFill>
                            <a:schemeClr val="tx1">
                              <a:lumMod val="75000"/>
                              <a:lumOff val="25000"/>
                            </a:schemeClr>
                          </a:solidFill>
                        </a:rPr>
                        <a:t>1</a:t>
                      </a:r>
                      <a:r>
                        <a:rPr kumimoji="1" lang="ja-JP" altLang="en-US" sz="800" b="1" dirty="0">
                          <a:solidFill>
                            <a:schemeClr val="tx1">
                              <a:lumMod val="75000"/>
                              <a:lumOff val="25000"/>
                            </a:schemeClr>
                          </a:solidFill>
                        </a:rPr>
                        <a:t>日を空け、満載での効率的な輸送を行う</a:t>
                      </a:r>
                    </a:p>
                  </a:txBody>
                  <a:tcPr anchor="ctr">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round/>
                      <a:headEnd type="none" w="med" len="med"/>
                      <a:tailEnd type="none" w="med" len="med"/>
                    </a:lnR>
                    <a:lnT w="6350" cap="flat" cmpd="sng" algn="ctr">
                      <a:solidFill>
                        <a:schemeClr val="tx1">
                          <a:lumMod val="75000"/>
                          <a:lumOff val="25000"/>
                        </a:schemeClr>
                      </a:solidFill>
                      <a:prstDash val="solid"/>
                      <a:round/>
                      <a:headEnd type="none" w="med" len="med"/>
                      <a:tailEnd type="none" w="med" len="med"/>
                    </a:lnT>
                    <a:lnB w="6350" cap="flat" cmpd="sng" algn="ctr">
                      <a:solidFill>
                        <a:schemeClr val="tx1">
                          <a:lumMod val="75000"/>
                          <a:lumOff val="25000"/>
                        </a:schemeClr>
                      </a:solidFill>
                      <a:prstDash val="solid"/>
                      <a:round/>
                      <a:headEnd type="none" w="med" len="med"/>
                      <a:tailEnd type="none" w="med" len="med"/>
                    </a:lnB>
                    <a:solidFill>
                      <a:schemeClr val="bg1"/>
                    </a:solidFill>
                  </a:tcPr>
                </a:tc>
                <a:tc hMerge="1">
                  <a:txBody>
                    <a:bodyPr/>
                    <a:lstStyle/>
                    <a:p>
                      <a:endParaRPr kumimoji="1" lang="ja-JP" altLang="en-US"/>
                    </a:p>
                  </a:txBody>
                  <a:tcPr/>
                </a:tc>
                <a:extLst>
                  <a:ext uri="{0D108BD9-81ED-4DB2-BD59-A6C34878D82A}">
                    <a16:rowId xmlns:a16="http://schemas.microsoft.com/office/drawing/2014/main" val="1997507959"/>
                  </a:ext>
                </a:extLst>
              </a:tr>
            </a:tbl>
          </a:graphicData>
        </a:graphic>
      </p:graphicFrame>
      <p:pic>
        <p:nvPicPr>
          <p:cNvPr id="5" name="図 4">
            <a:extLst>
              <a:ext uri="{FF2B5EF4-FFF2-40B4-BE49-F238E27FC236}">
                <a16:creationId xmlns:a16="http://schemas.microsoft.com/office/drawing/2014/main" id="{211D8EEA-F867-41E3-AB6F-9368883CF8C5}"/>
              </a:ext>
            </a:extLst>
          </p:cNvPr>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5979975" y="8067610"/>
            <a:ext cx="706659" cy="706659"/>
          </a:xfrm>
          <a:prstGeom prst="rect">
            <a:avLst/>
          </a:prstGeom>
        </p:spPr>
      </p:pic>
      <p:sp>
        <p:nvSpPr>
          <p:cNvPr id="57" name="正方形/長方形 56">
            <a:extLst>
              <a:ext uri="{FF2B5EF4-FFF2-40B4-BE49-F238E27FC236}">
                <a16:creationId xmlns:a16="http://schemas.microsoft.com/office/drawing/2014/main" id="{3F04AA90-7E24-41EB-AE3B-0939D53AE379}"/>
              </a:ext>
            </a:extLst>
          </p:cNvPr>
          <p:cNvSpPr/>
          <p:nvPr/>
        </p:nvSpPr>
        <p:spPr>
          <a:xfrm>
            <a:off x="4869160" y="7920213"/>
            <a:ext cx="829822" cy="200055"/>
          </a:xfrm>
          <a:prstGeom prst="rect">
            <a:avLst/>
          </a:prstGeom>
        </p:spPr>
        <p:txBody>
          <a:bodyPr wrap="square" anchor="ctr">
            <a:spAutoFit/>
          </a:bodyPr>
          <a:lstStyle/>
          <a:p>
            <a:pPr algn="ctr"/>
            <a:r>
              <a:rPr lang="ja-JP" altLang="en-US" sz="700" dirty="0"/>
              <a:t>▼ガイドライン▼</a:t>
            </a:r>
          </a:p>
        </p:txBody>
      </p:sp>
      <p:pic>
        <p:nvPicPr>
          <p:cNvPr id="45" name="図 44">
            <a:extLst>
              <a:ext uri="{FF2B5EF4-FFF2-40B4-BE49-F238E27FC236}">
                <a16:creationId xmlns:a16="http://schemas.microsoft.com/office/drawing/2014/main" id="{8C7225F3-5F77-4C7A-B231-F2F93F04C8FD}"/>
              </a:ext>
            </a:extLst>
          </p:cNvPr>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6071139" y="8921666"/>
            <a:ext cx="709200" cy="709200"/>
          </a:xfrm>
          <a:prstGeom prst="rect">
            <a:avLst/>
          </a:prstGeom>
        </p:spPr>
      </p:pic>
    </p:spTree>
    <p:extLst>
      <p:ext uri="{BB962C8B-B14F-4D97-AF65-F5344CB8AC3E}">
        <p14:creationId xmlns:p14="http://schemas.microsoft.com/office/powerpoint/2010/main" val="142546064"/>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ユーザー定義 4">
      <a:majorFont>
        <a:latin typeface="BIZ UDPゴシック"/>
        <a:ea typeface="BIZ UDPゴシック"/>
        <a:cs typeface=""/>
      </a:majorFont>
      <a:minorFont>
        <a:latin typeface="BIZ UDPゴシック"/>
        <a:ea typeface="BIZ UDP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noFill/>
        <a:ln>
          <a:solidFill>
            <a:srgbClr val="FF5050"/>
          </a:solidFill>
        </a:ln>
      </a:spPr>
      <a:bodyPr wrap="square" rtlCol="0">
        <a:spAutoFit/>
      </a:bodyPr>
      <a:lstStyle>
        <a:defPPr algn="ctr">
          <a:spcAft>
            <a:spcPts val="300"/>
          </a:spcAft>
          <a:defRPr sz="900" dirty="0" smtClean="0">
            <a:solidFill>
              <a:schemeClr val="tx1">
                <a:lumMod val="75000"/>
                <a:lumOff val="25000"/>
              </a:schemeClr>
            </a:solidFill>
            <a:latin typeface="BIZ UDPゴシック" panose="020B0400000000000000" pitchFamily="50" charset="-128"/>
            <a:ea typeface="BIZ UDPゴシック" panose="020B0400000000000000" pitchFamily="50" charset="-128"/>
          </a:defRPr>
        </a:defPPr>
      </a:lstStyle>
    </a:txDef>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Waveform</Template>
  <TotalTime>32369</TotalTime>
  <Words>623</Words>
  <Application>Microsoft Office PowerPoint</Application>
  <PresentationFormat>A4 210 x 297 mm</PresentationFormat>
  <Paragraphs>70</Paragraphs>
  <Slides>1</Slides>
  <Notes>1</Notes>
  <HiddenSlides>0</HiddenSlides>
  <MMClips>0</MMClips>
  <ScaleCrop>false</ScaleCrop>
  <HeadingPairs>
    <vt:vector size="6" baseType="variant">
      <vt:variant>
        <vt:lpstr>使用されているフォント</vt:lpstr>
      </vt:variant>
      <vt:variant>
        <vt:i4>9</vt:i4>
      </vt:variant>
      <vt:variant>
        <vt:lpstr>テーマ</vt:lpstr>
      </vt:variant>
      <vt:variant>
        <vt:i4>1</vt:i4>
      </vt:variant>
      <vt:variant>
        <vt:lpstr>スライド タイトル</vt:lpstr>
      </vt:variant>
      <vt:variant>
        <vt:i4>1</vt:i4>
      </vt:variant>
    </vt:vector>
  </HeadingPairs>
  <TitlesOfParts>
    <vt:vector size="11" baseType="lpstr">
      <vt:lpstr>BIZ UDPゴシック</vt:lpstr>
      <vt:lpstr>HGPｺﾞｼｯｸM</vt:lpstr>
      <vt:lpstr>HGP創英角ｺﾞｼｯｸUB</vt:lpstr>
      <vt:lpstr>HGSｺﾞｼｯｸE</vt:lpstr>
      <vt:lpstr>ＭＳ Ｐゴシック</vt:lpstr>
      <vt:lpstr>メイリオ</vt:lpstr>
      <vt:lpstr>Arial</vt:lpstr>
      <vt:lpstr>Calibri</vt:lpstr>
      <vt:lpstr>Wingdings</vt:lpstr>
      <vt:lpstr>Office ​​テーマ</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Fujimoto Hidetoshi</dc:creator>
  <cp:lastModifiedBy>Fushimi Kayo</cp:lastModifiedBy>
  <cp:revision>1526</cp:revision>
  <cp:lastPrinted>2017-01-04T04:53:08Z</cp:lastPrinted>
  <dcterms:created xsi:type="dcterms:W3CDTF">2013-10-09T03:14:53Z</dcterms:created>
  <dcterms:modified xsi:type="dcterms:W3CDTF">2024-02-27T00:46:41Z</dcterms:modified>
</cp:coreProperties>
</file>