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375E"/>
    <a:srgbClr val="CCECFF"/>
    <a:srgbClr val="0066FF"/>
    <a:srgbClr val="CCFFCC"/>
    <a:srgbClr val="B3EBAB"/>
    <a:srgbClr val="FF3300"/>
    <a:srgbClr val="FFFFCC"/>
    <a:srgbClr val="FFCC99"/>
    <a:srgbClr val="FFFF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3" autoAdjust="0"/>
    <p:restoredTop sz="94660"/>
  </p:normalViewPr>
  <p:slideViewPr>
    <p:cSldViewPr>
      <p:cViewPr varScale="1">
        <p:scale>
          <a:sx n="75" d="100"/>
          <a:sy n="75" d="100"/>
        </p:scale>
        <p:origin x="984" y="9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B02118-3848-4EE8-B7D5-2674E4BA9993}" type="datetimeFigureOut">
              <a:rPr kumimoji="1" lang="ja-JP" altLang="en-US" smtClean="0"/>
              <a:t>2024/2/21</a:t>
            </a:fld>
            <a:endParaRPr kumimoji="1" lang="ja-JP" altLang="en-US"/>
          </a:p>
        </p:txBody>
      </p:sp>
      <p:sp>
        <p:nvSpPr>
          <p:cNvPr id="4" name="スライド イメージ プレースホルダー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EEAAD6-AF03-4C84-B1C5-3AE7803B04DD}" type="slidenum">
              <a:rPr kumimoji="1" lang="ja-JP" altLang="en-US" smtClean="0"/>
              <a:t>‹#›</a:t>
            </a:fld>
            <a:endParaRPr kumimoji="1" lang="ja-JP" altLang="en-US"/>
          </a:p>
        </p:txBody>
      </p:sp>
    </p:spTree>
    <p:extLst>
      <p:ext uri="{BB962C8B-B14F-4D97-AF65-F5344CB8AC3E}">
        <p14:creationId xmlns:p14="http://schemas.microsoft.com/office/powerpoint/2010/main" val="30301059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AEEAAD6-AF03-4C84-B1C5-3AE7803B04DD}" type="slidenum">
              <a:rPr kumimoji="1" lang="ja-JP" altLang="en-US" smtClean="0"/>
              <a:t>1</a:t>
            </a:fld>
            <a:endParaRPr kumimoji="1" lang="ja-JP" altLang="en-US"/>
          </a:p>
        </p:txBody>
      </p:sp>
    </p:spTree>
    <p:extLst>
      <p:ext uri="{BB962C8B-B14F-4D97-AF65-F5344CB8AC3E}">
        <p14:creationId xmlns:p14="http://schemas.microsoft.com/office/powerpoint/2010/main" val="94291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a:prstGeom prst="rect">
            <a:avLst/>
          </a:prstGeo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DBDED75-A25D-4AA4-A89E-DE8CA2CA4A8F}" type="datetimeFigureOut">
              <a:rPr kumimoji="1" lang="ja-JP" altLang="en-US" smtClean="0"/>
              <a:t>2024/2/21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F43782-4EA2-4B50-875E-AAA00657FABD}" type="slidenum">
              <a:rPr kumimoji="1" lang="ja-JP" altLang="en-US" smtClean="0"/>
              <a:t>‹#›</a:t>
            </a:fld>
            <a:endParaRPr kumimoji="1" lang="ja-JP" altLang="en-US" dirty="0"/>
          </a:p>
        </p:txBody>
      </p:sp>
    </p:spTree>
    <p:extLst>
      <p:ext uri="{BB962C8B-B14F-4D97-AF65-F5344CB8AC3E}">
        <p14:creationId xmlns:p14="http://schemas.microsoft.com/office/powerpoint/2010/main" val="394055226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4DBDED75-A25D-4AA4-A89E-DE8CA2CA4A8F}" type="datetimeFigureOut">
              <a:rPr kumimoji="1" lang="ja-JP" altLang="en-US" smtClean="0"/>
              <a:t>2024/2/21</a:t>
            </a:fld>
            <a:endParaRPr kumimoji="1" lang="ja-JP" altLang="en-US" dirty="0"/>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DEF43782-4EA2-4B50-875E-AAA00657FABD}" type="slidenum">
              <a:rPr kumimoji="1" lang="ja-JP" altLang="en-US" smtClean="0"/>
              <a:t>‹#›</a:t>
            </a:fld>
            <a:endParaRPr kumimoji="1" lang="ja-JP" altLang="en-US" dirty="0"/>
          </a:p>
        </p:txBody>
      </p:sp>
    </p:spTree>
    <p:extLst>
      <p:ext uri="{BB962C8B-B14F-4D97-AF65-F5344CB8AC3E}">
        <p14:creationId xmlns:p14="http://schemas.microsoft.com/office/powerpoint/2010/main" val="3363873353"/>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テキスト ボックス 168">
            <a:extLst>
              <a:ext uri="{FF2B5EF4-FFF2-40B4-BE49-F238E27FC236}">
                <a16:creationId xmlns:a16="http://schemas.microsoft.com/office/drawing/2014/main" id="{97DF28F3-523F-447F-9292-F321EFD46AE5}"/>
              </a:ext>
            </a:extLst>
          </p:cNvPr>
          <p:cNvSpPr txBox="1"/>
          <p:nvPr/>
        </p:nvSpPr>
        <p:spPr>
          <a:xfrm>
            <a:off x="-12184" y="560512"/>
            <a:ext cx="6870184" cy="129614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rtlCol="0" anchor="ctr"/>
          <a:lstStyle>
            <a:defPPr>
              <a:defRPr lang="ja-JP"/>
            </a:defPPr>
            <a:lvl1pPr algn="ctr">
              <a:defRPr>
                <a:solidFill>
                  <a:schemeClr val="lt1"/>
                </a:solidFill>
                <a:latin typeface="HGSｺﾞｼｯｸE" panose="020B0900000000000000" pitchFamily="50" charset="-128"/>
                <a:ea typeface="HGSｺﾞｼｯｸE" panose="020B0900000000000000" pitchFamily="50" charset="-128"/>
                <a:cs typeface="メイリオ"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ja-JP" altLang="en-US" sz="2800" dirty="0">
              <a:latin typeface="HGP創英角ｺﾞｼｯｸUB" panose="020B0900000000000000" pitchFamily="50" charset="-128"/>
              <a:ea typeface="HGP創英角ｺﾞｼｯｸUB" panose="020B0900000000000000" pitchFamily="50" charset="-128"/>
            </a:endParaRPr>
          </a:p>
        </p:txBody>
      </p:sp>
      <p:sp>
        <p:nvSpPr>
          <p:cNvPr id="69" name="テキスト ボックス 68">
            <a:extLst>
              <a:ext uri="{FF2B5EF4-FFF2-40B4-BE49-F238E27FC236}">
                <a16:creationId xmlns:a16="http://schemas.microsoft.com/office/drawing/2014/main" id="{0DF2A066-10DC-40AE-937C-C8BAEBF80B49}"/>
              </a:ext>
            </a:extLst>
          </p:cNvPr>
          <p:cNvSpPr txBox="1"/>
          <p:nvPr/>
        </p:nvSpPr>
        <p:spPr>
          <a:xfrm>
            <a:off x="-6092" y="9705528"/>
            <a:ext cx="6870184" cy="200472"/>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rtlCol="0" anchor="ctr"/>
          <a:lstStyle>
            <a:defPPr>
              <a:defRPr lang="ja-JP"/>
            </a:defPPr>
            <a:lvl1pPr algn="ctr">
              <a:defRPr>
                <a:solidFill>
                  <a:schemeClr val="lt1"/>
                </a:solidFill>
                <a:latin typeface="HGSｺﾞｼｯｸE" panose="020B0900000000000000" pitchFamily="50" charset="-128"/>
                <a:ea typeface="HGSｺﾞｼｯｸE" panose="020B0900000000000000" pitchFamily="50" charset="-128"/>
                <a:cs typeface="メイリオ"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ja-JP" altLang="en-US" sz="2800" dirty="0">
              <a:latin typeface="HGP創英角ｺﾞｼｯｸUB" panose="020B0900000000000000" pitchFamily="50" charset="-128"/>
              <a:ea typeface="HGP創英角ｺﾞｼｯｸUB" panose="020B0900000000000000" pitchFamily="50" charset="-128"/>
            </a:endParaRPr>
          </a:p>
        </p:txBody>
      </p:sp>
      <p:sp>
        <p:nvSpPr>
          <p:cNvPr id="107" name="テキスト ボックス 106"/>
          <p:cNvSpPr txBox="1"/>
          <p:nvPr/>
        </p:nvSpPr>
        <p:spPr>
          <a:xfrm>
            <a:off x="847193" y="13002"/>
            <a:ext cx="5161671" cy="4755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rtlCol="0" anchor="ctr"/>
          <a:lstStyle>
            <a:defPPr>
              <a:defRPr lang="ja-JP"/>
            </a:defPPr>
            <a:lvl1pPr algn="ctr">
              <a:defRPr>
                <a:solidFill>
                  <a:schemeClr val="lt1"/>
                </a:solidFill>
                <a:latin typeface="HGSｺﾞｼｯｸE" panose="020B0900000000000000" pitchFamily="50" charset="-128"/>
                <a:ea typeface="HGSｺﾞｼｯｸE" panose="020B0900000000000000" pitchFamily="50" charset="-128"/>
                <a:cs typeface="メイリオ"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ja-JP" sz="2800" dirty="0">
                <a:solidFill>
                  <a:schemeClr val="tx2">
                    <a:lumMod val="75000"/>
                  </a:schemeClr>
                </a:solidFill>
                <a:latin typeface="HGP創英角ｺﾞｼｯｸUB" panose="020B0900000000000000" pitchFamily="50" charset="-128"/>
                <a:ea typeface="HGP創英角ｺﾞｼｯｸUB" panose="020B0900000000000000" pitchFamily="50" charset="-128"/>
              </a:rPr>
              <a:t>News</a:t>
            </a:r>
            <a:r>
              <a:rPr lang="ja-JP" altLang="en-US" sz="2800" dirty="0">
                <a:solidFill>
                  <a:schemeClr val="tx2">
                    <a:lumMod val="75000"/>
                  </a:schemeClr>
                </a:solidFill>
                <a:latin typeface="HGP創英角ｺﾞｼｯｸUB" panose="020B0900000000000000" pitchFamily="50" charset="-128"/>
                <a:ea typeface="HGP創英角ｺﾞｼｯｸUB" panose="020B0900000000000000" pitchFamily="50" charset="-128"/>
              </a:rPr>
              <a:t> </a:t>
            </a:r>
            <a:r>
              <a:rPr lang="en-US" altLang="ja-JP" sz="2800" dirty="0">
                <a:solidFill>
                  <a:schemeClr val="tx2">
                    <a:lumMod val="75000"/>
                  </a:schemeClr>
                </a:solidFill>
                <a:latin typeface="HGP創英角ｺﾞｼｯｸUB" panose="020B0900000000000000" pitchFamily="50" charset="-128"/>
                <a:ea typeface="HGP創英角ｺﾞｼｯｸUB" panose="020B0900000000000000" pitchFamily="50" charset="-128"/>
              </a:rPr>
              <a:t>Letter</a:t>
            </a:r>
            <a:r>
              <a:rPr lang="ja-JP" altLang="en-US" sz="2800" dirty="0">
                <a:solidFill>
                  <a:schemeClr val="tx2">
                    <a:lumMod val="75000"/>
                  </a:schemeClr>
                </a:solidFill>
                <a:latin typeface="HGP創英角ｺﾞｼｯｸUB" panose="020B0900000000000000" pitchFamily="50" charset="-128"/>
                <a:ea typeface="HGP創英角ｺﾞｼｯｸUB" panose="020B0900000000000000" pitchFamily="50" charset="-128"/>
              </a:rPr>
              <a:t> </a:t>
            </a:r>
            <a:r>
              <a:rPr lang="en-US" altLang="ja-JP" sz="2800" dirty="0">
                <a:solidFill>
                  <a:schemeClr val="tx2">
                    <a:lumMod val="75000"/>
                  </a:schemeClr>
                </a:solidFill>
                <a:latin typeface="HGP創英角ｺﾞｼｯｸUB" panose="020B0900000000000000" pitchFamily="50" charset="-128"/>
                <a:ea typeface="HGP創英角ｺﾞｼｯｸUB" panose="020B0900000000000000" pitchFamily="50" charset="-128"/>
              </a:rPr>
              <a:t>2024</a:t>
            </a:r>
            <a:r>
              <a:rPr lang="ja-JP" altLang="en-US" sz="2800" dirty="0">
                <a:solidFill>
                  <a:schemeClr val="tx2">
                    <a:lumMod val="75000"/>
                  </a:schemeClr>
                </a:solidFill>
                <a:latin typeface="HGP創英角ｺﾞｼｯｸUB" panose="020B0900000000000000" pitchFamily="50" charset="-128"/>
                <a:ea typeface="HGP創英角ｺﾞｼｯｸUB" panose="020B0900000000000000" pitchFamily="50" charset="-128"/>
              </a:rPr>
              <a:t>年</a:t>
            </a:r>
            <a:r>
              <a:rPr lang="en-US" altLang="ja-JP" sz="2800" dirty="0">
                <a:solidFill>
                  <a:schemeClr val="tx2">
                    <a:lumMod val="75000"/>
                  </a:schemeClr>
                </a:solidFill>
                <a:latin typeface="HGP創英角ｺﾞｼｯｸUB" panose="020B0900000000000000" pitchFamily="50" charset="-128"/>
                <a:ea typeface="HGP創英角ｺﾞｼｯｸUB" panose="020B0900000000000000" pitchFamily="50" charset="-128"/>
              </a:rPr>
              <a:t>3</a:t>
            </a:r>
            <a:r>
              <a:rPr lang="ja-JP" altLang="en-US" sz="2800" dirty="0">
                <a:solidFill>
                  <a:schemeClr val="tx2">
                    <a:lumMod val="75000"/>
                  </a:schemeClr>
                </a:solidFill>
                <a:latin typeface="HGP創英角ｺﾞｼｯｸUB" panose="020B0900000000000000" pitchFamily="50" charset="-128"/>
                <a:ea typeface="HGP創英角ｺﾞｼｯｸUB" panose="020B0900000000000000" pitchFamily="50" charset="-128"/>
              </a:rPr>
              <a:t>月号</a:t>
            </a:r>
          </a:p>
        </p:txBody>
      </p:sp>
      <p:sp>
        <p:nvSpPr>
          <p:cNvPr id="70" name="正方形/長方形 69">
            <a:extLst>
              <a:ext uri="{FF2B5EF4-FFF2-40B4-BE49-F238E27FC236}">
                <a16:creationId xmlns:a16="http://schemas.microsoft.com/office/drawing/2014/main" id="{AC719BCF-B6C6-47DD-94DC-F559D0DF01ED}"/>
              </a:ext>
            </a:extLst>
          </p:cNvPr>
          <p:cNvSpPr/>
          <p:nvPr/>
        </p:nvSpPr>
        <p:spPr>
          <a:xfrm>
            <a:off x="4536887" y="5509994"/>
            <a:ext cx="2236691" cy="1171198"/>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a:extLst>
              <a:ext uri="{FF2B5EF4-FFF2-40B4-BE49-F238E27FC236}">
                <a16:creationId xmlns:a16="http://schemas.microsoft.com/office/drawing/2014/main" id="{C20BA900-0DBE-4A21-BE48-FBBB13594CF2}"/>
              </a:ext>
            </a:extLst>
          </p:cNvPr>
          <p:cNvSpPr/>
          <p:nvPr/>
        </p:nvSpPr>
        <p:spPr>
          <a:xfrm>
            <a:off x="2499084" y="5509994"/>
            <a:ext cx="1985348" cy="117119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a:extLst>
              <a:ext uri="{FF2B5EF4-FFF2-40B4-BE49-F238E27FC236}">
                <a16:creationId xmlns:a16="http://schemas.microsoft.com/office/drawing/2014/main" id="{091E2C56-2A97-4655-B3BD-674F96C6F656}"/>
              </a:ext>
            </a:extLst>
          </p:cNvPr>
          <p:cNvSpPr/>
          <p:nvPr/>
        </p:nvSpPr>
        <p:spPr>
          <a:xfrm>
            <a:off x="84421" y="5509994"/>
            <a:ext cx="2369734" cy="117119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a:extLst>
              <a:ext uri="{FF2B5EF4-FFF2-40B4-BE49-F238E27FC236}">
                <a16:creationId xmlns:a16="http://schemas.microsoft.com/office/drawing/2014/main" id="{54904FF7-10A7-4077-AFFA-333BE4CED99A}"/>
              </a:ext>
            </a:extLst>
          </p:cNvPr>
          <p:cNvSpPr txBox="1"/>
          <p:nvPr/>
        </p:nvSpPr>
        <p:spPr>
          <a:xfrm>
            <a:off x="3096" y="738906"/>
            <a:ext cx="6858000" cy="958494"/>
          </a:xfrm>
          <a:prstGeom prst="rect">
            <a:avLst/>
          </a:prstGeom>
          <a:noFill/>
        </p:spPr>
        <p:txBody>
          <a:bodyPr wrap="square" lIns="95784" tIns="47892" rIns="95784" bIns="47892" rtlCol="0">
            <a:spAutoFit/>
          </a:bodyPr>
          <a:lstStyle/>
          <a:p>
            <a:pPr algn="ctr"/>
            <a:r>
              <a:rPr lang="ja-JP" altLang="en-US" sz="2400" dirty="0">
                <a:ln w="9525" cmpd="sng">
                  <a:noFill/>
                  <a:prstDash val="solid"/>
                </a:ln>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労働時間が短くなることで輸送能力が不足</a:t>
            </a:r>
            <a:endParaRPr lang="en-US" altLang="ja-JP" sz="2400" dirty="0">
              <a:ln w="9525" cmpd="sng">
                <a:noFill/>
                <a:prstDash val="solid"/>
              </a:ln>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p>
            <a:pPr algn="ctr"/>
            <a:r>
              <a:rPr lang="ja-JP" altLang="en-US" sz="3200" dirty="0">
                <a:ln w="9525" cmpd="sng">
                  <a:noFill/>
                  <a:prstDash val="solid"/>
                </a:ln>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どう解決</a:t>
            </a:r>
            <a:r>
              <a:rPr lang="en-US" altLang="ja-JP" sz="3200" dirty="0">
                <a:ln w="9525" cmpd="sng">
                  <a:noFill/>
                  <a:prstDash val="solid"/>
                </a:ln>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a:t>
            </a:r>
            <a:r>
              <a:rPr lang="ja-JP" altLang="en-US" sz="3200" dirty="0">
                <a:ln w="9525" cmpd="sng">
                  <a:noFill/>
                  <a:prstDash val="solid"/>
                </a:ln>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物流の</a:t>
            </a:r>
            <a:r>
              <a:rPr lang="en-US" altLang="ja-JP" sz="3200" dirty="0">
                <a:ln w="9525" cmpd="sng">
                  <a:noFill/>
                  <a:prstDash val="solid"/>
                </a:ln>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2024</a:t>
            </a:r>
            <a:r>
              <a:rPr lang="ja-JP" altLang="en-US" sz="3200" dirty="0">
                <a:ln w="9525" cmpd="sng">
                  <a:noFill/>
                  <a:prstDash val="solid"/>
                </a:ln>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年問題</a:t>
            </a:r>
            <a:endParaRPr lang="ja-JP" altLang="en-US" sz="2400" dirty="0">
              <a:ln w="9525" cmpd="sng">
                <a:noFill/>
                <a:prstDash val="solid"/>
              </a:ln>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74" name="正方形/長方形 73">
            <a:extLst>
              <a:ext uri="{FF2B5EF4-FFF2-40B4-BE49-F238E27FC236}">
                <a16:creationId xmlns:a16="http://schemas.microsoft.com/office/drawing/2014/main" id="{49CF5B6E-2681-4D02-9DCA-E9027B4100F4}"/>
              </a:ext>
            </a:extLst>
          </p:cNvPr>
          <p:cNvSpPr/>
          <p:nvPr/>
        </p:nvSpPr>
        <p:spPr>
          <a:xfrm>
            <a:off x="92568" y="1958043"/>
            <a:ext cx="6673391" cy="675695"/>
          </a:xfrm>
          <a:prstGeom prst="rect">
            <a:avLst/>
          </a:prstGeom>
          <a:no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300"/>
              </a:spcAft>
            </a:pPr>
            <a:r>
              <a:rPr lang="ja-JP" altLang="en-US" sz="850" dirty="0">
                <a:solidFill>
                  <a:schemeClr val="tx1">
                    <a:lumMod val="75000"/>
                    <a:lumOff val="25000"/>
                  </a:schemeClr>
                </a:solidFill>
                <a:latin typeface="BIZ UDPゴシック" panose="020B0400000000000000" pitchFamily="50" charset="-128"/>
                <a:ea typeface="BIZ UDPゴシック" panose="020B0400000000000000" pitchFamily="50" charset="-128"/>
              </a:rPr>
              <a:t>２０２４年４月からドライバーの働き方改革関連法施行により時間外労働の上限（休日を除く年</a:t>
            </a:r>
            <a:r>
              <a:rPr lang="en-US" altLang="ja-JP" sz="850" dirty="0">
                <a:solidFill>
                  <a:schemeClr val="tx1">
                    <a:lumMod val="75000"/>
                    <a:lumOff val="25000"/>
                  </a:schemeClr>
                </a:solidFill>
                <a:latin typeface="BIZ UDPゴシック" panose="020B0400000000000000" pitchFamily="50" charset="-128"/>
                <a:ea typeface="BIZ UDPゴシック" panose="020B0400000000000000" pitchFamily="50" charset="-128"/>
              </a:rPr>
              <a:t>960</a:t>
            </a:r>
            <a:r>
              <a:rPr lang="ja-JP" altLang="en-US" sz="850" dirty="0">
                <a:solidFill>
                  <a:schemeClr val="tx1">
                    <a:lumMod val="75000"/>
                    <a:lumOff val="25000"/>
                  </a:schemeClr>
                </a:solidFill>
                <a:latin typeface="BIZ UDPゴシック" panose="020B0400000000000000" pitchFamily="50" charset="-128"/>
                <a:ea typeface="BIZ UDPゴシック" panose="020B0400000000000000" pitchFamily="50" charset="-128"/>
              </a:rPr>
              <a:t>時間）規制等が適用されます。</a:t>
            </a:r>
            <a:endParaRPr lang="en-US" altLang="ja-JP" sz="85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algn="just">
              <a:spcAft>
                <a:spcPts val="300"/>
              </a:spcAft>
            </a:pPr>
            <a:r>
              <a:rPr lang="ja-JP" altLang="en-US" sz="850" dirty="0">
                <a:solidFill>
                  <a:schemeClr val="tx1">
                    <a:lumMod val="75000"/>
                    <a:lumOff val="25000"/>
                  </a:schemeClr>
                </a:solidFill>
                <a:latin typeface="BIZ UDPゴシック" panose="020B0400000000000000" pitchFamily="50" charset="-128"/>
                <a:ea typeface="BIZ UDPゴシック" panose="020B0400000000000000" pitchFamily="50" charset="-128"/>
              </a:rPr>
              <a:t>この規制は、「２０２４年問題」と称され、とりわけ他の業態よりも労働時間が長いとされるトラック事業については、労働時間が制限されることで、①１日に運ぶことができる荷物の量を削減、②トラック事業者の売上げ・利益の減少、③ドライバーの収入の減少、④収入の減少による担い手不足などが懸念されているところです。</a:t>
            </a:r>
          </a:p>
        </p:txBody>
      </p:sp>
      <p:graphicFrame>
        <p:nvGraphicFramePr>
          <p:cNvPr id="75" name="表 74">
            <a:extLst>
              <a:ext uri="{FF2B5EF4-FFF2-40B4-BE49-F238E27FC236}">
                <a16:creationId xmlns:a16="http://schemas.microsoft.com/office/drawing/2014/main" id="{930926AD-23FD-4F43-8606-75FB482B9FDD}"/>
              </a:ext>
            </a:extLst>
          </p:cNvPr>
          <p:cNvGraphicFramePr>
            <a:graphicFrameLocks noGrp="1"/>
          </p:cNvGraphicFramePr>
          <p:nvPr>
            <p:extLst>
              <p:ext uri="{D42A27DB-BD31-4B8C-83A1-F6EECF244321}">
                <p14:modId xmlns:p14="http://schemas.microsoft.com/office/powerpoint/2010/main" val="857917316"/>
              </p:ext>
            </p:extLst>
          </p:nvPr>
        </p:nvGraphicFramePr>
        <p:xfrm>
          <a:off x="2997479" y="2883440"/>
          <a:ext cx="3768480" cy="2020198"/>
        </p:xfrm>
        <a:graphic>
          <a:graphicData uri="http://schemas.openxmlformats.org/drawingml/2006/table">
            <a:tbl>
              <a:tblPr firstRow="1" bandRow="1">
                <a:tableStyleId>{7DF18680-E054-41AD-8BC1-D1AEF772440D}</a:tableStyleId>
              </a:tblPr>
              <a:tblGrid>
                <a:gridCol w="1219077">
                  <a:extLst>
                    <a:ext uri="{9D8B030D-6E8A-4147-A177-3AD203B41FA5}">
                      <a16:colId xmlns:a16="http://schemas.microsoft.com/office/drawing/2014/main" val="1081983135"/>
                    </a:ext>
                  </a:extLst>
                </a:gridCol>
                <a:gridCol w="2549403">
                  <a:extLst>
                    <a:ext uri="{9D8B030D-6E8A-4147-A177-3AD203B41FA5}">
                      <a16:colId xmlns:a16="http://schemas.microsoft.com/office/drawing/2014/main" val="3896628584"/>
                    </a:ext>
                  </a:extLst>
                </a:gridCol>
              </a:tblGrid>
              <a:tr h="143302">
                <a:tc gridSpan="2">
                  <a:txBody>
                    <a:bodyPr/>
                    <a:lstStyle/>
                    <a:p>
                      <a:pPr algn="ctr"/>
                      <a:r>
                        <a:rPr kumimoji="1" lang="ja-JP" altLang="en-US" sz="1050" dirty="0">
                          <a:solidFill>
                            <a:schemeClr val="bg1"/>
                          </a:solidFill>
                        </a:rPr>
                        <a:t>　　</a:t>
                      </a:r>
                      <a:r>
                        <a:rPr kumimoji="1" lang="ja-JP" altLang="en-US" sz="1000" dirty="0">
                          <a:solidFill>
                            <a:schemeClr val="bg1"/>
                          </a:solidFill>
                        </a:rPr>
                        <a:t>　　　　自動車運転の業務における時間外労働の上限規制</a:t>
                      </a:r>
                      <a:endParaRPr kumimoji="1" lang="en-US" altLang="ja-JP" sz="1050" dirty="0">
                        <a:solidFill>
                          <a:schemeClr val="bg1"/>
                        </a:solidFill>
                      </a:endParaRPr>
                    </a:p>
                  </a:txBody>
                  <a:tcPr anchor="ctr">
                    <a:lnL w="6350" cap="flat" cmpd="sng" algn="ctr">
                      <a:solidFill>
                        <a:schemeClr val="tx1">
                          <a:lumMod val="75000"/>
                          <a:lumOff val="25000"/>
                        </a:schemeClr>
                      </a:solidFill>
                      <a:prstDash val="solid"/>
                      <a:round/>
                      <a:headEnd type="none" w="med" len="med"/>
                      <a:tailEnd type="none" w="med" len="med"/>
                    </a:lnL>
                    <a:lnR w="6350" cap="flat" cmpd="sng" algn="ctr">
                      <a:solidFill>
                        <a:schemeClr val="tx1">
                          <a:lumMod val="75000"/>
                          <a:lumOff val="25000"/>
                        </a:schemeClr>
                      </a:solidFill>
                      <a:prstDash val="solid"/>
                      <a:round/>
                      <a:headEnd type="none" w="med" len="med"/>
                      <a:tailEnd type="none" w="med" len="med"/>
                    </a:lnR>
                    <a:lnT w="6350" cap="flat" cmpd="sng" algn="ctr">
                      <a:solidFill>
                        <a:schemeClr val="tx1">
                          <a:lumMod val="75000"/>
                          <a:lumOff val="25000"/>
                        </a:schemeClr>
                      </a:solidFill>
                      <a:prstDash val="solid"/>
                      <a:round/>
                      <a:headEnd type="none" w="med" len="med"/>
                      <a:tailEnd type="none" w="med" len="med"/>
                    </a:lnT>
                    <a:lnB w="6350" cap="flat" cmpd="sng" algn="ctr">
                      <a:solidFill>
                        <a:schemeClr val="tx1">
                          <a:lumMod val="75000"/>
                          <a:lumOff val="25000"/>
                        </a:schemeClr>
                      </a:solidFill>
                      <a:prstDash val="solid"/>
                      <a:round/>
                      <a:headEnd type="none" w="med" len="med"/>
                      <a:tailEnd type="none" w="med" len="med"/>
                    </a:lnB>
                    <a:solidFill>
                      <a:srgbClr val="17375E"/>
                    </a:solidFill>
                  </a:tcPr>
                </a:tc>
                <a:tc hMerge="1">
                  <a:txBody>
                    <a:bodyPr/>
                    <a:lstStyle/>
                    <a:p>
                      <a:pPr algn="ctr"/>
                      <a:endParaRPr kumimoji="1" lang="ja-JP" altLang="en-US" sz="900" b="1" dirty="0">
                        <a:solidFill>
                          <a:schemeClr val="tx1">
                            <a:lumMod val="75000"/>
                            <a:lumOff val="25000"/>
                          </a:schemeClr>
                        </a:solidFill>
                      </a:endParaRPr>
                    </a:p>
                  </a:txBody>
                  <a:tcPr anchor="ctr">
                    <a:lnL w="6350" cap="flat" cmpd="sng" algn="ctr">
                      <a:solidFill>
                        <a:schemeClr val="tx1">
                          <a:lumMod val="75000"/>
                          <a:lumOff val="25000"/>
                        </a:schemeClr>
                      </a:solidFill>
                      <a:prstDash val="solid"/>
                      <a:round/>
                      <a:headEnd type="none" w="med" len="med"/>
                      <a:tailEnd type="none" w="med" len="med"/>
                    </a:lnL>
                    <a:lnR w="6350" cap="flat" cmpd="sng" algn="ctr">
                      <a:solidFill>
                        <a:schemeClr val="tx1">
                          <a:lumMod val="75000"/>
                          <a:lumOff val="25000"/>
                        </a:schemeClr>
                      </a:solidFill>
                      <a:prstDash val="solid"/>
                      <a:round/>
                      <a:headEnd type="none" w="med" len="med"/>
                      <a:tailEnd type="none" w="med" len="med"/>
                    </a:lnR>
                    <a:lnT w="6350" cap="flat" cmpd="sng" algn="ctr">
                      <a:solidFill>
                        <a:schemeClr val="tx1">
                          <a:lumMod val="75000"/>
                          <a:lumOff val="25000"/>
                        </a:schemeClr>
                      </a:solidFill>
                      <a:prstDash val="solid"/>
                      <a:round/>
                      <a:headEnd type="none" w="med" len="med"/>
                      <a:tailEnd type="none" w="med" len="med"/>
                    </a:lnT>
                    <a:lnB w="635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70539748"/>
                  </a:ext>
                </a:extLst>
              </a:tr>
              <a:tr h="580018">
                <a:tc>
                  <a:txBody>
                    <a:bodyPr/>
                    <a:lstStyle/>
                    <a:p>
                      <a:pPr algn="l"/>
                      <a:r>
                        <a:rPr kumimoji="1" lang="ja-JP" altLang="en-US" sz="800" dirty="0">
                          <a:solidFill>
                            <a:schemeClr val="tx1">
                              <a:lumMod val="75000"/>
                              <a:lumOff val="25000"/>
                            </a:schemeClr>
                          </a:solidFill>
                        </a:rPr>
                        <a:t>時間外労働の上限</a:t>
                      </a:r>
                    </a:p>
                    <a:p>
                      <a:pPr algn="l"/>
                      <a:r>
                        <a:rPr kumimoji="1" lang="ja-JP" altLang="en-US" sz="800" dirty="0">
                          <a:solidFill>
                            <a:schemeClr val="tx1">
                              <a:lumMod val="75000"/>
                              <a:lumOff val="25000"/>
                            </a:schemeClr>
                          </a:solidFill>
                        </a:rPr>
                        <a:t>（労働基準法）</a:t>
                      </a:r>
                    </a:p>
                  </a:txBody>
                  <a:tcPr anchor="ctr">
                    <a:lnL w="6350" cap="flat" cmpd="sng" algn="ctr">
                      <a:solidFill>
                        <a:schemeClr val="tx1">
                          <a:lumMod val="75000"/>
                          <a:lumOff val="25000"/>
                        </a:schemeClr>
                      </a:solidFill>
                      <a:prstDash val="solid"/>
                      <a:round/>
                      <a:headEnd type="none" w="med" len="med"/>
                      <a:tailEnd type="none" w="med" len="med"/>
                    </a:lnL>
                    <a:lnR w="6350" cap="flat" cmpd="sng" algn="ctr">
                      <a:solidFill>
                        <a:schemeClr val="tx1">
                          <a:lumMod val="75000"/>
                          <a:lumOff val="25000"/>
                        </a:schemeClr>
                      </a:solidFill>
                      <a:prstDash val="solid"/>
                      <a:round/>
                      <a:headEnd type="none" w="med" len="med"/>
                      <a:tailEnd type="none" w="med" len="med"/>
                    </a:lnR>
                    <a:lnT w="6350" cap="flat" cmpd="sng" algn="ctr">
                      <a:solidFill>
                        <a:schemeClr val="tx1">
                          <a:lumMod val="75000"/>
                          <a:lumOff val="25000"/>
                        </a:schemeClr>
                      </a:solidFill>
                      <a:prstDash val="solid"/>
                      <a:round/>
                      <a:headEnd type="none" w="med" len="med"/>
                      <a:tailEnd type="none" w="med" len="med"/>
                    </a:lnT>
                    <a:lnB w="635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algn="ctr"/>
                      <a:r>
                        <a:rPr kumimoji="1" lang="ja-JP" altLang="en-US" sz="900" dirty="0">
                          <a:solidFill>
                            <a:srgbClr val="C00000"/>
                          </a:solidFill>
                        </a:rPr>
                        <a:t>年</a:t>
                      </a:r>
                      <a:r>
                        <a:rPr kumimoji="1" lang="en-US" altLang="ja-JP" sz="900" dirty="0">
                          <a:solidFill>
                            <a:srgbClr val="C00000"/>
                          </a:solidFill>
                        </a:rPr>
                        <a:t>960</a:t>
                      </a:r>
                      <a:r>
                        <a:rPr kumimoji="1" lang="ja-JP" altLang="en-US" sz="900" dirty="0">
                          <a:solidFill>
                            <a:srgbClr val="C00000"/>
                          </a:solidFill>
                        </a:rPr>
                        <a:t>時間</a:t>
                      </a:r>
                    </a:p>
                  </a:txBody>
                  <a:tcPr anchor="ctr">
                    <a:lnL w="6350" cap="flat" cmpd="sng" algn="ctr">
                      <a:solidFill>
                        <a:schemeClr val="tx1">
                          <a:lumMod val="75000"/>
                          <a:lumOff val="25000"/>
                        </a:schemeClr>
                      </a:solidFill>
                      <a:prstDash val="solid"/>
                      <a:round/>
                      <a:headEnd type="none" w="med" len="med"/>
                      <a:tailEnd type="none" w="med" len="med"/>
                    </a:lnL>
                    <a:lnR w="6350" cap="flat" cmpd="sng" algn="ctr">
                      <a:solidFill>
                        <a:schemeClr val="tx1">
                          <a:lumMod val="75000"/>
                          <a:lumOff val="25000"/>
                        </a:schemeClr>
                      </a:solidFill>
                      <a:prstDash val="solid"/>
                      <a:round/>
                      <a:headEnd type="none" w="med" len="med"/>
                      <a:tailEnd type="none" w="med" len="med"/>
                    </a:lnR>
                    <a:lnT w="6350" cap="flat" cmpd="sng" algn="ctr">
                      <a:solidFill>
                        <a:schemeClr val="tx1">
                          <a:lumMod val="75000"/>
                          <a:lumOff val="25000"/>
                        </a:schemeClr>
                      </a:solidFill>
                      <a:prstDash val="solid"/>
                      <a:round/>
                      <a:headEnd type="none" w="med" len="med"/>
                      <a:tailEnd type="none" w="med" len="med"/>
                    </a:lnT>
                    <a:lnB w="6350" cap="flat" cmpd="sng" algn="ctr">
                      <a:solidFill>
                        <a:schemeClr val="tx1">
                          <a:lumMod val="75000"/>
                          <a:lumOff val="2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26743586"/>
                  </a:ext>
                </a:extLst>
              </a:tr>
              <a:tr h="580018">
                <a:tc>
                  <a:txBody>
                    <a:bodyPr/>
                    <a:lstStyle/>
                    <a:p>
                      <a:pPr algn="l"/>
                      <a:r>
                        <a:rPr kumimoji="1" lang="zh-TW" altLang="en-US" sz="800" dirty="0">
                          <a:solidFill>
                            <a:schemeClr val="tx1">
                              <a:lumMod val="75000"/>
                              <a:lumOff val="25000"/>
                            </a:schemeClr>
                          </a:solidFill>
                        </a:rPr>
                        <a:t>拘束時間</a:t>
                      </a:r>
                    </a:p>
                    <a:p>
                      <a:pPr algn="l"/>
                      <a:r>
                        <a:rPr kumimoji="1" lang="zh-TW" altLang="en-US" sz="800" dirty="0">
                          <a:solidFill>
                            <a:schemeClr val="tx1">
                              <a:lumMod val="75000"/>
                              <a:lumOff val="25000"/>
                            </a:schemeClr>
                          </a:solidFill>
                        </a:rPr>
                        <a:t>（労働時間＋休憩時間）</a:t>
                      </a:r>
                    </a:p>
                    <a:p>
                      <a:pPr algn="l"/>
                      <a:r>
                        <a:rPr kumimoji="1" lang="zh-TW" altLang="en-US" sz="800" dirty="0">
                          <a:solidFill>
                            <a:schemeClr val="tx1">
                              <a:lumMod val="75000"/>
                              <a:lumOff val="25000"/>
                            </a:schemeClr>
                          </a:solidFill>
                        </a:rPr>
                        <a:t>（改善基準告示）</a:t>
                      </a:r>
                      <a:endParaRPr kumimoji="1" lang="ja-JP" altLang="en-US" sz="800" dirty="0">
                        <a:solidFill>
                          <a:schemeClr val="tx1">
                            <a:lumMod val="75000"/>
                            <a:lumOff val="25000"/>
                          </a:schemeClr>
                        </a:solidFill>
                      </a:endParaRPr>
                    </a:p>
                  </a:txBody>
                  <a:tcPr anchor="ctr">
                    <a:lnL w="6350" cap="flat" cmpd="sng" algn="ctr">
                      <a:solidFill>
                        <a:schemeClr val="tx1">
                          <a:lumMod val="75000"/>
                          <a:lumOff val="25000"/>
                        </a:schemeClr>
                      </a:solidFill>
                      <a:prstDash val="solid"/>
                      <a:round/>
                      <a:headEnd type="none" w="med" len="med"/>
                      <a:tailEnd type="none" w="med" len="med"/>
                    </a:lnL>
                    <a:lnR w="6350" cap="flat" cmpd="sng" algn="ctr">
                      <a:solidFill>
                        <a:schemeClr val="tx1">
                          <a:lumMod val="75000"/>
                          <a:lumOff val="25000"/>
                        </a:schemeClr>
                      </a:solidFill>
                      <a:prstDash val="solid"/>
                      <a:round/>
                      <a:headEnd type="none" w="med" len="med"/>
                      <a:tailEnd type="none" w="med" len="med"/>
                    </a:lnR>
                    <a:lnT w="6350" cap="flat" cmpd="sng" algn="ctr">
                      <a:solidFill>
                        <a:schemeClr val="tx1">
                          <a:lumMod val="75000"/>
                          <a:lumOff val="25000"/>
                        </a:schemeClr>
                      </a:solidFill>
                      <a:prstDash val="solid"/>
                      <a:round/>
                      <a:headEnd type="none" w="med" len="med"/>
                      <a:tailEnd type="none" w="med" len="med"/>
                    </a:lnT>
                    <a:lnB w="635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algn="l"/>
                      <a:r>
                        <a:rPr kumimoji="1" lang="en-US" altLang="ja-JP" sz="900" dirty="0">
                          <a:solidFill>
                            <a:schemeClr val="tx1">
                              <a:lumMod val="75000"/>
                              <a:lumOff val="25000"/>
                            </a:schemeClr>
                          </a:solidFill>
                        </a:rPr>
                        <a:t>【</a:t>
                      </a:r>
                      <a:r>
                        <a:rPr kumimoji="1" lang="ja-JP" altLang="en-US" sz="900" dirty="0">
                          <a:solidFill>
                            <a:schemeClr val="tx1">
                              <a:lumMod val="75000"/>
                              <a:lumOff val="25000"/>
                            </a:schemeClr>
                          </a:solidFill>
                        </a:rPr>
                        <a:t>１日あたり</a:t>
                      </a:r>
                      <a:r>
                        <a:rPr kumimoji="1" lang="en-US" altLang="ja-JP" sz="900" dirty="0">
                          <a:solidFill>
                            <a:schemeClr val="tx1">
                              <a:lumMod val="75000"/>
                              <a:lumOff val="25000"/>
                            </a:schemeClr>
                          </a:solidFill>
                        </a:rPr>
                        <a:t>】</a:t>
                      </a:r>
                    </a:p>
                    <a:p>
                      <a:pPr algn="l"/>
                      <a:r>
                        <a:rPr kumimoji="1" lang="ja-JP" altLang="en-US" sz="900" dirty="0">
                          <a:solidFill>
                            <a:schemeClr val="tx1">
                              <a:lumMod val="75000"/>
                              <a:lumOff val="25000"/>
                            </a:schemeClr>
                          </a:solidFill>
                        </a:rPr>
                        <a:t>・ 原則</a:t>
                      </a:r>
                      <a:r>
                        <a:rPr kumimoji="1" lang="en-US" altLang="ja-JP" sz="900" dirty="0">
                          <a:solidFill>
                            <a:srgbClr val="C00000"/>
                          </a:solidFill>
                        </a:rPr>
                        <a:t>13</a:t>
                      </a:r>
                      <a:r>
                        <a:rPr kumimoji="1" lang="ja-JP" altLang="en-US" sz="900" dirty="0">
                          <a:solidFill>
                            <a:srgbClr val="C00000"/>
                          </a:solidFill>
                        </a:rPr>
                        <a:t>時間</a:t>
                      </a:r>
                      <a:r>
                        <a:rPr kumimoji="1" lang="ja-JP" altLang="en-US" sz="900" dirty="0">
                          <a:solidFill>
                            <a:schemeClr val="tx1">
                              <a:lumMod val="75000"/>
                              <a:lumOff val="25000"/>
                            </a:schemeClr>
                          </a:solidFill>
                        </a:rPr>
                        <a:t>以内、最大</a:t>
                      </a:r>
                      <a:r>
                        <a:rPr kumimoji="1" lang="en-US" altLang="ja-JP" sz="900" dirty="0">
                          <a:solidFill>
                            <a:srgbClr val="C00000"/>
                          </a:solidFill>
                        </a:rPr>
                        <a:t>15</a:t>
                      </a:r>
                      <a:r>
                        <a:rPr kumimoji="1" lang="ja-JP" altLang="en-US" sz="900" dirty="0">
                          <a:solidFill>
                            <a:srgbClr val="C00000"/>
                          </a:solidFill>
                        </a:rPr>
                        <a:t>時間</a:t>
                      </a:r>
                      <a:r>
                        <a:rPr kumimoji="1" lang="ja-JP" altLang="en-US" sz="900" dirty="0">
                          <a:solidFill>
                            <a:schemeClr val="tx1">
                              <a:lumMod val="75000"/>
                              <a:lumOff val="25000"/>
                            </a:schemeClr>
                          </a:solidFill>
                        </a:rPr>
                        <a:t>以内。</a:t>
                      </a:r>
                    </a:p>
                    <a:p>
                      <a:pPr algn="l"/>
                      <a:r>
                        <a:rPr kumimoji="1" lang="ja-JP" altLang="en-US" sz="900" dirty="0">
                          <a:solidFill>
                            <a:schemeClr val="tx1">
                              <a:lumMod val="75000"/>
                              <a:lumOff val="25000"/>
                            </a:schemeClr>
                          </a:solidFill>
                        </a:rPr>
                        <a:t>・ 宿泊を伴う長距離運行は週２回まで</a:t>
                      </a:r>
                      <a:r>
                        <a:rPr kumimoji="1" lang="en-US" altLang="ja-JP" sz="900" dirty="0">
                          <a:solidFill>
                            <a:schemeClr val="tx1">
                              <a:lumMod val="75000"/>
                              <a:lumOff val="25000"/>
                            </a:schemeClr>
                          </a:solidFill>
                        </a:rPr>
                        <a:t>16</a:t>
                      </a:r>
                      <a:r>
                        <a:rPr kumimoji="1" lang="ja-JP" altLang="en-US" sz="900" dirty="0">
                          <a:solidFill>
                            <a:schemeClr val="tx1">
                              <a:lumMod val="75000"/>
                              <a:lumOff val="25000"/>
                            </a:schemeClr>
                          </a:solidFill>
                        </a:rPr>
                        <a:t>時間</a:t>
                      </a:r>
                    </a:p>
                    <a:p>
                      <a:pPr algn="l"/>
                      <a:r>
                        <a:rPr kumimoji="1" lang="en-US" altLang="ja-JP" sz="900" dirty="0">
                          <a:solidFill>
                            <a:schemeClr val="tx1">
                              <a:lumMod val="75000"/>
                              <a:lumOff val="25000"/>
                            </a:schemeClr>
                          </a:solidFill>
                        </a:rPr>
                        <a:t>※14</a:t>
                      </a:r>
                      <a:r>
                        <a:rPr kumimoji="1" lang="ja-JP" altLang="en-US" sz="900" dirty="0">
                          <a:solidFill>
                            <a:schemeClr val="tx1">
                              <a:lumMod val="75000"/>
                              <a:lumOff val="25000"/>
                            </a:schemeClr>
                          </a:solidFill>
                        </a:rPr>
                        <a:t>時間超は１週間２回以内</a:t>
                      </a:r>
                    </a:p>
                    <a:p>
                      <a:pPr algn="l"/>
                      <a:r>
                        <a:rPr kumimoji="1" lang="en-US" altLang="ja-JP" sz="900" dirty="0">
                          <a:solidFill>
                            <a:schemeClr val="tx1">
                              <a:lumMod val="75000"/>
                              <a:lumOff val="25000"/>
                            </a:schemeClr>
                          </a:solidFill>
                        </a:rPr>
                        <a:t>【</a:t>
                      </a:r>
                      <a:r>
                        <a:rPr kumimoji="1" lang="ja-JP" altLang="en-US" sz="900" dirty="0">
                          <a:solidFill>
                            <a:schemeClr val="tx1">
                              <a:lumMod val="75000"/>
                              <a:lumOff val="25000"/>
                            </a:schemeClr>
                          </a:solidFill>
                        </a:rPr>
                        <a:t>１ヶ月あたり</a:t>
                      </a:r>
                      <a:r>
                        <a:rPr kumimoji="1" lang="en-US" altLang="ja-JP" sz="900" dirty="0">
                          <a:solidFill>
                            <a:schemeClr val="tx1">
                              <a:lumMod val="75000"/>
                              <a:lumOff val="25000"/>
                            </a:schemeClr>
                          </a:solidFill>
                        </a:rPr>
                        <a:t>】</a:t>
                      </a:r>
                    </a:p>
                    <a:p>
                      <a:pPr algn="l"/>
                      <a:r>
                        <a:rPr kumimoji="1" lang="ja-JP" altLang="en-US" sz="900" dirty="0">
                          <a:solidFill>
                            <a:schemeClr val="tx1">
                              <a:lumMod val="75000"/>
                              <a:lumOff val="25000"/>
                            </a:schemeClr>
                          </a:solidFill>
                        </a:rPr>
                        <a:t>原則、</a:t>
                      </a:r>
                      <a:r>
                        <a:rPr kumimoji="1" lang="en-US" altLang="ja-JP" sz="900" dirty="0">
                          <a:solidFill>
                            <a:srgbClr val="C00000"/>
                          </a:solidFill>
                        </a:rPr>
                        <a:t>284</a:t>
                      </a:r>
                      <a:r>
                        <a:rPr kumimoji="1" lang="ja-JP" altLang="en-US" sz="900" dirty="0">
                          <a:solidFill>
                            <a:srgbClr val="C00000"/>
                          </a:solidFill>
                        </a:rPr>
                        <a:t>時間</a:t>
                      </a:r>
                      <a:r>
                        <a:rPr kumimoji="1" lang="ja-JP" altLang="en-US" sz="900" dirty="0">
                          <a:solidFill>
                            <a:schemeClr val="tx1">
                              <a:lumMod val="75000"/>
                              <a:lumOff val="25000"/>
                            </a:schemeClr>
                          </a:solidFill>
                        </a:rPr>
                        <a:t>、</a:t>
                      </a:r>
                      <a:r>
                        <a:rPr kumimoji="1" lang="ja-JP" altLang="en-US" sz="900" dirty="0">
                          <a:solidFill>
                            <a:srgbClr val="C00000"/>
                          </a:solidFill>
                        </a:rPr>
                        <a:t>年</a:t>
                      </a:r>
                      <a:r>
                        <a:rPr kumimoji="1" lang="en-US" altLang="ja-JP" sz="900" dirty="0">
                          <a:solidFill>
                            <a:srgbClr val="C00000"/>
                          </a:solidFill>
                        </a:rPr>
                        <a:t>3,300</a:t>
                      </a:r>
                      <a:r>
                        <a:rPr kumimoji="1" lang="ja-JP" altLang="en-US" sz="900" dirty="0">
                          <a:solidFill>
                            <a:srgbClr val="C00000"/>
                          </a:solidFill>
                        </a:rPr>
                        <a:t>時間</a:t>
                      </a:r>
                      <a:r>
                        <a:rPr kumimoji="1" lang="ja-JP" altLang="en-US" sz="900" dirty="0">
                          <a:solidFill>
                            <a:schemeClr val="tx1">
                              <a:lumMod val="75000"/>
                              <a:lumOff val="25000"/>
                            </a:schemeClr>
                          </a:solidFill>
                        </a:rPr>
                        <a:t>以内。ただし、</a:t>
                      </a:r>
                    </a:p>
                    <a:p>
                      <a:pPr algn="l"/>
                      <a:r>
                        <a:rPr kumimoji="1" lang="ja-JP" altLang="en-US" sz="900" dirty="0">
                          <a:solidFill>
                            <a:schemeClr val="tx1">
                              <a:lumMod val="75000"/>
                              <a:lumOff val="25000"/>
                            </a:schemeClr>
                          </a:solidFill>
                        </a:rPr>
                        <a:t>労使協定により、</a:t>
                      </a:r>
                      <a:r>
                        <a:rPr kumimoji="1" lang="ja-JP" altLang="en-US" sz="900" dirty="0">
                          <a:solidFill>
                            <a:srgbClr val="C00000"/>
                          </a:solidFill>
                        </a:rPr>
                        <a:t>年</a:t>
                      </a:r>
                      <a:r>
                        <a:rPr kumimoji="1" lang="en-US" altLang="ja-JP" sz="900" dirty="0">
                          <a:solidFill>
                            <a:srgbClr val="C00000"/>
                          </a:solidFill>
                        </a:rPr>
                        <a:t>3,400</a:t>
                      </a:r>
                      <a:r>
                        <a:rPr kumimoji="1" lang="ja-JP" altLang="en-US" sz="900" dirty="0">
                          <a:solidFill>
                            <a:srgbClr val="C00000"/>
                          </a:solidFill>
                        </a:rPr>
                        <a:t>時間</a:t>
                      </a:r>
                      <a:r>
                        <a:rPr kumimoji="1" lang="ja-JP" altLang="en-US" sz="900" dirty="0">
                          <a:solidFill>
                            <a:schemeClr val="tx1">
                              <a:lumMod val="75000"/>
                              <a:lumOff val="25000"/>
                            </a:schemeClr>
                          </a:solidFill>
                        </a:rPr>
                        <a:t>を超えない範囲</a:t>
                      </a:r>
                    </a:p>
                    <a:p>
                      <a:pPr algn="l"/>
                      <a:r>
                        <a:rPr kumimoji="1" lang="ja-JP" altLang="en-US" sz="900" dirty="0">
                          <a:solidFill>
                            <a:schemeClr val="tx1">
                              <a:lumMod val="75000"/>
                              <a:lumOff val="25000"/>
                            </a:schemeClr>
                          </a:solidFill>
                        </a:rPr>
                        <a:t>内で、</a:t>
                      </a:r>
                      <a:r>
                        <a:rPr kumimoji="1" lang="en-US" altLang="ja-JP" sz="900" dirty="0">
                          <a:solidFill>
                            <a:srgbClr val="C00000"/>
                          </a:solidFill>
                        </a:rPr>
                        <a:t>310</a:t>
                      </a:r>
                      <a:r>
                        <a:rPr kumimoji="1" lang="ja-JP" altLang="en-US" sz="900" dirty="0">
                          <a:solidFill>
                            <a:srgbClr val="C00000"/>
                          </a:solidFill>
                        </a:rPr>
                        <a:t>時間</a:t>
                      </a:r>
                      <a:r>
                        <a:rPr kumimoji="1" lang="ja-JP" altLang="en-US" sz="900" dirty="0">
                          <a:solidFill>
                            <a:schemeClr val="tx1">
                              <a:lumMod val="75000"/>
                              <a:lumOff val="25000"/>
                            </a:schemeClr>
                          </a:solidFill>
                        </a:rPr>
                        <a:t>まで延長可。</a:t>
                      </a:r>
                    </a:p>
                  </a:txBody>
                  <a:tcPr anchor="ctr">
                    <a:lnL w="6350" cap="flat" cmpd="sng" algn="ctr">
                      <a:solidFill>
                        <a:schemeClr val="tx1">
                          <a:lumMod val="75000"/>
                          <a:lumOff val="25000"/>
                        </a:schemeClr>
                      </a:solidFill>
                      <a:prstDash val="solid"/>
                      <a:round/>
                      <a:headEnd type="none" w="med" len="med"/>
                      <a:tailEnd type="none" w="med" len="med"/>
                    </a:lnL>
                    <a:lnR w="6350" cap="flat" cmpd="sng" algn="ctr">
                      <a:solidFill>
                        <a:schemeClr val="tx1">
                          <a:lumMod val="75000"/>
                          <a:lumOff val="25000"/>
                        </a:schemeClr>
                      </a:solidFill>
                      <a:prstDash val="solid"/>
                      <a:round/>
                      <a:headEnd type="none" w="med" len="med"/>
                      <a:tailEnd type="none" w="med" len="med"/>
                    </a:lnR>
                    <a:lnT w="6350" cap="flat" cmpd="sng" algn="ctr">
                      <a:solidFill>
                        <a:schemeClr val="tx1">
                          <a:lumMod val="75000"/>
                          <a:lumOff val="25000"/>
                        </a:schemeClr>
                      </a:solidFill>
                      <a:prstDash val="solid"/>
                      <a:round/>
                      <a:headEnd type="none" w="med" len="med"/>
                      <a:tailEnd type="none" w="med" len="med"/>
                    </a:lnT>
                    <a:lnB w="6350" cap="flat" cmpd="sng" algn="ctr">
                      <a:solidFill>
                        <a:schemeClr val="tx1">
                          <a:lumMod val="75000"/>
                          <a:lumOff val="2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19519323"/>
                  </a:ext>
                </a:extLst>
              </a:tr>
            </a:tbl>
          </a:graphicData>
        </a:graphic>
      </p:graphicFrame>
      <p:grpSp>
        <p:nvGrpSpPr>
          <p:cNvPr id="76" name="グループ化 75">
            <a:extLst>
              <a:ext uri="{FF2B5EF4-FFF2-40B4-BE49-F238E27FC236}">
                <a16:creationId xmlns:a16="http://schemas.microsoft.com/office/drawing/2014/main" id="{2911BAEB-5864-4453-8DE1-EC32F2090821}"/>
              </a:ext>
            </a:extLst>
          </p:cNvPr>
          <p:cNvGrpSpPr/>
          <p:nvPr/>
        </p:nvGrpSpPr>
        <p:grpSpPr>
          <a:xfrm>
            <a:off x="2949908" y="2728439"/>
            <a:ext cx="712839" cy="547023"/>
            <a:chOff x="27384" y="2894380"/>
            <a:chExt cx="614268" cy="614268"/>
          </a:xfrm>
        </p:grpSpPr>
        <p:sp>
          <p:nvSpPr>
            <p:cNvPr id="77" name="楕円 76">
              <a:extLst>
                <a:ext uri="{FF2B5EF4-FFF2-40B4-BE49-F238E27FC236}">
                  <a16:creationId xmlns:a16="http://schemas.microsoft.com/office/drawing/2014/main" id="{800B2425-61A4-4015-8511-143E5CFE037C}"/>
                </a:ext>
              </a:extLst>
            </p:cNvPr>
            <p:cNvSpPr/>
            <p:nvPr/>
          </p:nvSpPr>
          <p:spPr>
            <a:xfrm>
              <a:off x="27384" y="2894380"/>
              <a:ext cx="614268" cy="614268"/>
            </a:xfrm>
            <a:prstGeom prst="ellipse">
              <a:avLst/>
            </a:prstGeom>
            <a:solidFill>
              <a:srgbClr val="B72E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0" b="1" dirty="0"/>
            </a:p>
          </p:txBody>
        </p:sp>
        <p:sp>
          <p:nvSpPr>
            <p:cNvPr id="78" name="正方形/長方形 77">
              <a:extLst>
                <a:ext uri="{FF2B5EF4-FFF2-40B4-BE49-F238E27FC236}">
                  <a16:creationId xmlns:a16="http://schemas.microsoft.com/office/drawing/2014/main" id="{62CBBF8E-7075-4F01-991A-BD01041B83E2}"/>
                </a:ext>
              </a:extLst>
            </p:cNvPr>
            <p:cNvSpPr/>
            <p:nvPr/>
          </p:nvSpPr>
          <p:spPr>
            <a:xfrm>
              <a:off x="36602" y="2981307"/>
              <a:ext cx="574913" cy="449295"/>
            </a:xfrm>
            <a:prstGeom prst="rect">
              <a:avLst/>
            </a:prstGeom>
          </p:spPr>
          <p:txBody>
            <a:bodyPr wrap="none">
              <a:spAutoFit/>
            </a:bodyPr>
            <a:lstStyle/>
            <a:p>
              <a:pPr algn="ctr"/>
              <a:r>
                <a:rPr lang="ja-JP" altLang="en-US" sz="1000" b="1" dirty="0">
                  <a:solidFill>
                    <a:schemeClr val="bg1"/>
                  </a:solidFill>
                </a:rPr>
                <a:t>令和</a:t>
              </a:r>
              <a:r>
                <a:rPr lang="en-US" altLang="ja-JP" sz="1000" b="1" dirty="0">
                  <a:solidFill>
                    <a:schemeClr val="bg1"/>
                  </a:solidFill>
                </a:rPr>
                <a:t>6</a:t>
              </a:r>
              <a:r>
                <a:rPr lang="ja-JP" altLang="en-US" sz="1000" b="1" dirty="0">
                  <a:solidFill>
                    <a:schemeClr val="bg1"/>
                  </a:solidFill>
                </a:rPr>
                <a:t>年</a:t>
              </a:r>
              <a:endParaRPr lang="en-US" altLang="ja-JP" sz="1000" b="1" dirty="0">
                <a:solidFill>
                  <a:schemeClr val="bg1"/>
                </a:solidFill>
              </a:endParaRPr>
            </a:p>
            <a:p>
              <a:pPr algn="ctr"/>
              <a:r>
                <a:rPr lang="en-US" altLang="ja-JP" sz="1000" b="1" dirty="0">
                  <a:solidFill>
                    <a:schemeClr val="bg1"/>
                  </a:solidFill>
                </a:rPr>
                <a:t>4</a:t>
              </a:r>
              <a:r>
                <a:rPr lang="ja-JP" altLang="en-US" sz="1000" b="1" dirty="0">
                  <a:solidFill>
                    <a:schemeClr val="bg1"/>
                  </a:solidFill>
                </a:rPr>
                <a:t>月より</a:t>
              </a:r>
            </a:p>
          </p:txBody>
        </p:sp>
      </p:grpSp>
      <p:sp>
        <p:nvSpPr>
          <p:cNvPr id="79" name="テキスト ボックス 78">
            <a:extLst>
              <a:ext uri="{FF2B5EF4-FFF2-40B4-BE49-F238E27FC236}">
                <a16:creationId xmlns:a16="http://schemas.microsoft.com/office/drawing/2014/main" id="{D2D8CBFA-4C3B-4B39-8EB3-DCF478C881C9}"/>
              </a:ext>
            </a:extLst>
          </p:cNvPr>
          <p:cNvSpPr txBox="1"/>
          <p:nvPr/>
        </p:nvSpPr>
        <p:spPr>
          <a:xfrm>
            <a:off x="92041" y="2882493"/>
            <a:ext cx="2760895" cy="246221"/>
          </a:xfrm>
          <a:prstGeom prst="rect">
            <a:avLst/>
          </a:prstGeom>
          <a:solidFill>
            <a:srgbClr val="17375E"/>
          </a:solidFill>
          <a:ln>
            <a:noFill/>
          </a:ln>
        </p:spPr>
        <p:txBody>
          <a:bodyPr wrap="square" rtlCol="0">
            <a:spAutoFit/>
          </a:bodyPr>
          <a:lstStyle/>
          <a:p>
            <a:pPr algn="ctr">
              <a:spcAft>
                <a:spcPts val="300"/>
              </a:spcAft>
            </a:pPr>
            <a:r>
              <a:rPr lang="ja-JP" altLang="en-US" sz="1000" b="1" dirty="0">
                <a:solidFill>
                  <a:schemeClr val="bg1"/>
                </a:solidFill>
                <a:latin typeface="BIZ UDPゴシック" panose="020B0400000000000000" pitchFamily="50" charset="-128"/>
                <a:ea typeface="BIZ UDPゴシック" panose="020B0400000000000000" pitchFamily="50" charset="-128"/>
              </a:rPr>
              <a:t>働き方改革関連法の改正による変更点</a:t>
            </a:r>
            <a:endParaRPr kumimoji="1" lang="ja-JP" altLang="en-US" sz="1000" b="1" dirty="0">
              <a:solidFill>
                <a:schemeClr val="bg1"/>
              </a:solidFill>
              <a:latin typeface="BIZ UDPゴシック" panose="020B0400000000000000" pitchFamily="50" charset="-128"/>
              <a:ea typeface="BIZ UDPゴシック" panose="020B0400000000000000" pitchFamily="50" charset="-128"/>
            </a:endParaRPr>
          </a:p>
        </p:txBody>
      </p:sp>
      <p:sp>
        <p:nvSpPr>
          <p:cNvPr id="80" name="正方形/長方形 79">
            <a:extLst>
              <a:ext uri="{FF2B5EF4-FFF2-40B4-BE49-F238E27FC236}">
                <a16:creationId xmlns:a16="http://schemas.microsoft.com/office/drawing/2014/main" id="{285E0831-04F1-4B07-8435-E1950E593BE3}"/>
              </a:ext>
            </a:extLst>
          </p:cNvPr>
          <p:cNvSpPr/>
          <p:nvPr/>
        </p:nvSpPr>
        <p:spPr>
          <a:xfrm>
            <a:off x="92041" y="3165388"/>
            <a:ext cx="2981925" cy="1430263"/>
          </a:xfrm>
          <a:prstGeom prst="rect">
            <a:avLst/>
          </a:prstGeom>
        </p:spPr>
        <p:txBody>
          <a:bodyPr wrap="square">
            <a:spAutoFit/>
          </a:bodyPr>
          <a:lstStyle/>
          <a:p>
            <a:pPr marL="285750" indent="-285750">
              <a:lnSpc>
                <a:spcPct val="150000"/>
              </a:lnSpc>
              <a:buFont typeface="Wingdings" panose="05000000000000000000" pitchFamily="2" charset="2"/>
              <a:buChar char="ü"/>
            </a:pPr>
            <a:r>
              <a:rPr lang="ja-JP" altLang="en-US" sz="1200" dirty="0"/>
              <a:t>拘束時間の制限</a:t>
            </a:r>
          </a:p>
          <a:p>
            <a:pPr marL="285750" indent="-285750">
              <a:lnSpc>
                <a:spcPct val="150000"/>
              </a:lnSpc>
              <a:buFont typeface="Wingdings" panose="05000000000000000000" pitchFamily="2" charset="2"/>
              <a:buChar char="ü"/>
            </a:pPr>
            <a:r>
              <a:rPr lang="ja-JP" altLang="en-US" sz="1200" dirty="0"/>
              <a:t>休息期間の確保</a:t>
            </a:r>
          </a:p>
          <a:p>
            <a:pPr marL="285750" indent="-285750">
              <a:lnSpc>
                <a:spcPct val="150000"/>
              </a:lnSpc>
              <a:buFont typeface="Wingdings" panose="05000000000000000000" pitchFamily="2" charset="2"/>
              <a:buChar char="ü"/>
            </a:pPr>
            <a:r>
              <a:rPr lang="ja-JP" altLang="en-US" sz="1200" dirty="0"/>
              <a:t>連続運転時間に関する規制</a:t>
            </a:r>
          </a:p>
          <a:p>
            <a:pPr marL="285750" indent="-285750">
              <a:lnSpc>
                <a:spcPct val="150000"/>
              </a:lnSpc>
              <a:buFont typeface="Wingdings" panose="05000000000000000000" pitchFamily="2" charset="2"/>
              <a:buChar char="ü"/>
            </a:pPr>
            <a:r>
              <a:rPr lang="ja-JP" altLang="en-US" sz="1200" dirty="0"/>
              <a:t>時間外労働と休日労働に関する制限</a:t>
            </a:r>
          </a:p>
          <a:p>
            <a:pPr marL="285750" indent="-285750">
              <a:lnSpc>
                <a:spcPct val="150000"/>
              </a:lnSpc>
              <a:buFont typeface="Wingdings" panose="05000000000000000000" pitchFamily="2" charset="2"/>
              <a:buChar char="ü"/>
            </a:pPr>
            <a:r>
              <a:rPr lang="ja-JP" altLang="en-US" sz="1200" dirty="0"/>
              <a:t>割増賃金の引き上げ</a:t>
            </a:r>
          </a:p>
        </p:txBody>
      </p:sp>
      <p:sp>
        <p:nvSpPr>
          <p:cNvPr id="81" name="テキスト ボックス 80">
            <a:extLst>
              <a:ext uri="{FF2B5EF4-FFF2-40B4-BE49-F238E27FC236}">
                <a16:creationId xmlns:a16="http://schemas.microsoft.com/office/drawing/2014/main" id="{ED2ACE75-96F3-4A4F-969B-BABDF809CA74}"/>
              </a:ext>
            </a:extLst>
          </p:cNvPr>
          <p:cNvSpPr txBox="1"/>
          <p:nvPr/>
        </p:nvSpPr>
        <p:spPr>
          <a:xfrm>
            <a:off x="-1096" y="5121401"/>
            <a:ext cx="6886480" cy="276999"/>
          </a:xfrm>
          <a:prstGeom prst="rect">
            <a:avLst/>
          </a:prstGeom>
          <a:noFill/>
          <a:ln>
            <a:noFill/>
          </a:ln>
        </p:spPr>
        <p:txBody>
          <a:bodyPr wrap="square" rtlCol="0">
            <a:spAutoFit/>
          </a:bodyPr>
          <a:lstStyle/>
          <a:p>
            <a:pPr algn="ctr">
              <a:spcAft>
                <a:spcPts val="300"/>
              </a:spcAft>
            </a:pPr>
            <a:r>
              <a:rPr lang="ja-JP" altLang="en-US" sz="1200" b="1" spc="300" dirty="0">
                <a:solidFill>
                  <a:srgbClr val="17375E"/>
                </a:solidFill>
                <a:ea typeface="BIZ UDPゴシック" panose="020B0400000000000000" pitchFamily="50" charset="-128"/>
              </a:rPr>
              <a:t>労働時間規制等による物流への影響</a:t>
            </a:r>
            <a:endParaRPr kumimoji="1" lang="ja-JP" altLang="en-US" sz="1200" b="1" spc="300" dirty="0">
              <a:solidFill>
                <a:srgbClr val="17375E"/>
              </a:solidFill>
              <a:ea typeface="BIZ UDPゴシック" panose="020B0400000000000000" pitchFamily="50" charset="-128"/>
            </a:endParaRPr>
          </a:p>
        </p:txBody>
      </p:sp>
      <p:sp>
        <p:nvSpPr>
          <p:cNvPr id="82" name="正方形/長方形 81">
            <a:extLst>
              <a:ext uri="{FF2B5EF4-FFF2-40B4-BE49-F238E27FC236}">
                <a16:creationId xmlns:a16="http://schemas.microsoft.com/office/drawing/2014/main" id="{76742F19-EC46-4457-982D-D55316C7BD23}"/>
              </a:ext>
            </a:extLst>
          </p:cNvPr>
          <p:cNvSpPr/>
          <p:nvPr/>
        </p:nvSpPr>
        <p:spPr>
          <a:xfrm>
            <a:off x="628308" y="5485168"/>
            <a:ext cx="1253563" cy="322268"/>
          </a:xfrm>
          <a:prstGeom prst="rect">
            <a:avLst/>
          </a:prstGeom>
        </p:spPr>
        <p:txBody>
          <a:bodyPr wrap="square" anchor="ctr">
            <a:spAutoFit/>
          </a:bodyPr>
          <a:lstStyle/>
          <a:p>
            <a:pPr algn="ctr">
              <a:lnSpc>
                <a:spcPct val="150000"/>
              </a:lnSpc>
            </a:pPr>
            <a:r>
              <a:rPr lang="ja-JP" altLang="en-US" sz="1200" b="1" dirty="0">
                <a:solidFill>
                  <a:srgbClr val="3F819E"/>
                </a:solidFill>
                <a:latin typeface="+mj-ea"/>
                <a:ea typeface="+mj-ea"/>
              </a:rPr>
              <a:t>物流・運送会社</a:t>
            </a:r>
          </a:p>
        </p:txBody>
      </p:sp>
      <p:pic>
        <p:nvPicPr>
          <p:cNvPr id="83" name="図 82">
            <a:extLst>
              <a:ext uri="{FF2B5EF4-FFF2-40B4-BE49-F238E27FC236}">
                <a16:creationId xmlns:a16="http://schemas.microsoft.com/office/drawing/2014/main" id="{8F714A6B-15C5-4E89-90AA-C3ACA9A351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20335" y="5592820"/>
            <a:ext cx="740836" cy="555627"/>
          </a:xfrm>
          <a:prstGeom prst="rect">
            <a:avLst/>
          </a:prstGeom>
        </p:spPr>
      </p:pic>
      <p:sp>
        <p:nvSpPr>
          <p:cNvPr id="150" name="正方形/長方形 149">
            <a:extLst>
              <a:ext uri="{FF2B5EF4-FFF2-40B4-BE49-F238E27FC236}">
                <a16:creationId xmlns:a16="http://schemas.microsoft.com/office/drawing/2014/main" id="{A7D7E807-3985-4105-9361-CA6A865826C6}"/>
              </a:ext>
            </a:extLst>
          </p:cNvPr>
          <p:cNvSpPr/>
          <p:nvPr/>
        </p:nvSpPr>
        <p:spPr>
          <a:xfrm>
            <a:off x="67484" y="5857697"/>
            <a:ext cx="2426371" cy="745589"/>
          </a:xfrm>
          <a:prstGeom prst="rect">
            <a:avLst/>
          </a:prstGeom>
        </p:spPr>
        <p:txBody>
          <a:bodyPr wrap="square" spcCol="36000">
            <a:spAutoFit/>
          </a:bodyPr>
          <a:lstStyle/>
          <a:p>
            <a:pPr marL="108000" indent="-108000" algn="just">
              <a:lnSpc>
                <a:spcPct val="150000"/>
              </a:lnSpc>
              <a:buFont typeface="Arial" panose="020B0604020202020204" pitchFamily="34" charset="0"/>
              <a:buChar char="•"/>
            </a:pPr>
            <a:r>
              <a:rPr lang="ja-JP" altLang="en-US" sz="1000" dirty="0"/>
              <a:t>運べる荷物量が減る</a:t>
            </a:r>
            <a:endParaRPr lang="en-US" altLang="ja-JP" sz="1000" dirty="0"/>
          </a:p>
          <a:p>
            <a:pPr marL="108000" indent="-108000" algn="just">
              <a:lnSpc>
                <a:spcPct val="150000"/>
              </a:lnSpc>
              <a:buFont typeface="Arial" panose="020B0604020202020204" pitchFamily="34" charset="0"/>
              <a:buChar char="•"/>
            </a:pPr>
            <a:r>
              <a:rPr lang="ja-JP" altLang="en-US" sz="1000" dirty="0"/>
              <a:t>人件費アップで利益や売上が減少する</a:t>
            </a:r>
            <a:endParaRPr lang="en-US" altLang="ja-JP" sz="1000" dirty="0"/>
          </a:p>
          <a:p>
            <a:pPr marL="108000" indent="-108000" algn="just">
              <a:lnSpc>
                <a:spcPct val="150000"/>
              </a:lnSpc>
              <a:buFont typeface="Arial" panose="020B0604020202020204" pitchFamily="34" charset="0"/>
              <a:buChar char="•"/>
            </a:pPr>
            <a:r>
              <a:rPr lang="ja-JP" altLang="en-US" sz="1000" dirty="0"/>
              <a:t>人材が確保できない</a:t>
            </a:r>
          </a:p>
        </p:txBody>
      </p:sp>
      <p:pic>
        <p:nvPicPr>
          <p:cNvPr id="151" name="図 150">
            <a:extLst>
              <a:ext uri="{FF2B5EF4-FFF2-40B4-BE49-F238E27FC236}">
                <a16:creationId xmlns:a16="http://schemas.microsoft.com/office/drawing/2014/main" id="{E258249F-EBC5-48D1-B30C-B59B161BBDC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82017" y="5557074"/>
            <a:ext cx="655699" cy="395902"/>
          </a:xfrm>
          <a:prstGeom prst="rect">
            <a:avLst/>
          </a:prstGeom>
        </p:spPr>
      </p:pic>
      <p:sp>
        <p:nvSpPr>
          <p:cNvPr id="152" name="正方形/長方形 151">
            <a:extLst>
              <a:ext uri="{FF2B5EF4-FFF2-40B4-BE49-F238E27FC236}">
                <a16:creationId xmlns:a16="http://schemas.microsoft.com/office/drawing/2014/main" id="{F1355D0E-40D5-4508-A337-7ECF0F9DB4AD}"/>
              </a:ext>
            </a:extLst>
          </p:cNvPr>
          <p:cNvSpPr/>
          <p:nvPr/>
        </p:nvSpPr>
        <p:spPr>
          <a:xfrm>
            <a:off x="2483729" y="5857697"/>
            <a:ext cx="2006723" cy="514756"/>
          </a:xfrm>
          <a:prstGeom prst="rect">
            <a:avLst/>
          </a:prstGeom>
        </p:spPr>
        <p:txBody>
          <a:bodyPr wrap="square" spcCol="36000">
            <a:spAutoFit/>
          </a:bodyPr>
          <a:lstStyle/>
          <a:p>
            <a:pPr marL="108000" indent="-108000" algn="just">
              <a:lnSpc>
                <a:spcPct val="150000"/>
              </a:lnSpc>
              <a:buFont typeface="Arial" panose="020B0604020202020204" pitchFamily="34" charset="0"/>
              <a:buChar char="•"/>
            </a:pPr>
            <a:r>
              <a:rPr lang="ja-JP" altLang="en-US" sz="1000" dirty="0"/>
              <a:t>物流コストが増大する</a:t>
            </a:r>
            <a:endParaRPr lang="en-US" altLang="ja-JP" sz="1000" dirty="0"/>
          </a:p>
          <a:p>
            <a:pPr marL="108000" indent="-108000" algn="just">
              <a:lnSpc>
                <a:spcPct val="150000"/>
              </a:lnSpc>
              <a:buFont typeface="Arial" panose="020B0604020202020204" pitchFamily="34" charset="0"/>
              <a:buChar char="•"/>
            </a:pPr>
            <a:r>
              <a:rPr lang="ja-JP" altLang="en-US" sz="1000" dirty="0"/>
              <a:t>輸送を断られる可能性がある</a:t>
            </a:r>
          </a:p>
        </p:txBody>
      </p:sp>
      <p:sp>
        <p:nvSpPr>
          <p:cNvPr id="153" name="正方形/長方形 152">
            <a:extLst>
              <a:ext uri="{FF2B5EF4-FFF2-40B4-BE49-F238E27FC236}">
                <a16:creationId xmlns:a16="http://schemas.microsoft.com/office/drawing/2014/main" id="{92C1884F-F307-4E7F-99EC-F00E8A2A2848}"/>
              </a:ext>
            </a:extLst>
          </p:cNvPr>
          <p:cNvSpPr/>
          <p:nvPr/>
        </p:nvSpPr>
        <p:spPr>
          <a:xfrm>
            <a:off x="2803788" y="5485168"/>
            <a:ext cx="1253563" cy="322268"/>
          </a:xfrm>
          <a:prstGeom prst="rect">
            <a:avLst/>
          </a:prstGeom>
        </p:spPr>
        <p:txBody>
          <a:bodyPr wrap="square" anchor="ctr">
            <a:spAutoFit/>
          </a:bodyPr>
          <a:lstStyle/>
          <a:p>
            <a:pPr algn="ctr">
              <a:lnSpc>
                <a:spcPct val="150000"/>
              </a:lnSpc>
            </a:pPr>
            <a:r>
              <a:rPr lang="ja-JP" altLang="en-US" sz="1200" b="1" dirty="0">
                <a:solidFill>
                  <a:schemeClr val="accent3">
                    <a:lumMod val="75000"/>
                  </a:schemeClr>
                </a:solidFill>
                <a:latin typeface="+mj-ea"/>
                <a:ea typeface="+mj-ea"/>
              </a:rPr>
              <a:t>荷主</a:t>
            </a:r>
          </a:p>
        </p:txBody>
      </p:sp>
      <p:pic>
        <p:nvPicPr>
          <p:cNvPr id="154" name="図 153">
            <a:extLst>
              <a:ext uri="{FF2B5EF4-FFF2-40B4-BE49-F238E27FC236}">
                <a16:creationId xmlns:a16="http://schemas.microsoft.com/office/drawing/2014/main" id="{CBB3F84B-DE4F-46E8-B8F8-5179A51F1A2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93296" y="5470073"/>
            <a:ext cx="560577" cy="560577"/>
          </a:xfrm>
          <a:prstGeom prst="rect">
            <a:avLst/>
          </a:prstGeom>
        </p:spPr>
      </p:pic>
      <p:sp>
        <p:nvSpPr>
          <p:cNvPr id="155" name="正方形/長方形 154">
            <a:extLst>
              <a:ext uri="{FF2B5EF4-FFF2-40B4-BE49-F238E27FC236}">
                <a16:creationId xmlns:a16="http://schemas.microsoft.com/office/drawing/2014/main" id="{CC072A75-340A-4174-ADD6-7BE048A0A97F}"/>
              </a:ext>
            </a:extLst>
          </p:cNvPr>
          <p:cNvSpPr/>
          <p:nvPr/>
        </p:nvSpPr>
        <p:spPr>
          <a:xfrm>
            <a:off x="5092804" y="5477950"/>
            <a:ext cx="1124787" cy="322268"/>
          </a:xfrm>
          <a:prstGeom prst="rect">
            <a:avLst/>
          </a:prstGeom>
        </p:spPr>
        <p:txBody>
          <a:bodyPr wrap="square" anchor="ctr">
            <a:spAutoFit/>
          </a:bodyPr>
          <a:lstStyle/>
          <a:p>
            <a:pPr algn="ctr">
              <a:lnSpc>
                <a:spcPct val="150000"/>
              </a:lnSpc>
            </a:pPr>
            <a:r>
              <a:rPr lang="ja-JP" altLang="en-US" sz="1200" b="1" dirty="0">
                <a:solidFill>
                  <a:srgbClr val="EC6D45"/>
                </a:solidFill>
                <a:latin typeface="+mj-ea"/>
                <a:ea typeface="+mj-ea"/>
              </a:rPr>
              <a:t>一般消費者</a:t>
            </a:r>
          </a:p>
        </p:txBody>
      </p:sp>
      <p:sp>
        <p:nvSpPr>
          <p:cNvPr id="156" name="正方形/長方形 155">
            <a:extLst>
              <a:ext uri="{FF2B5EF4-FFF2-40B4-BE49-F238E27FC236}">
                <a16:creationId xmlns:a16="http://schemas.microsoft.com/office/drawing/2014/main" id="{27FB455A-C47C-43AF-B280-5553C373E4A0}"/>
              </a:ext>
            </a:extLst>
          </p:cNvPr>
          <p:cNvSpPr/>
          <p:nvPr/>
        </p:nvSpPr>
        <p:spPr>
          <a:xfrm>
            <a:off x="4505806" y="5804178"/>
            <a:ext cx="2278925" cy="861774"/>
          </a:xfrm>
          <a:prstGeom prst="rect">
            <a:avLst/>
          </a:prstGeom>
        </p:spPr>
        <p:txBody>
          <a:bodyPr wrap="square" spcCol="36000">
            <a:spAutoFit/>
          </a:bodyPr>
          <a:lstStyle/>
          <a:p>
            <a:pPr marL="108000" indent="-108000" algn="just">
              <a:buFont typeface="Arial" panose="020B0604020202020204" pitchFamily="34" charset="0"/>
              <a:buChar char="•"/>
            </a:pPr>
            <a:r>
              <a:rPr lang="ja-JP" altLang="en-US" sz="1000" dirty="0"/>
              <a:t>配送料が上がる</a:t>
            </a:r>
            <a:endParaRPr lang="en-US" altLang="ja-JP" sz="1000" dirty="0"/>
          </a:p>
          <a:p>
            <a:pPr marL="108000" indent="-108000" algn="just">
              <a:buFont typeface="Arial" panose="020B0604020202020204" pitchFamily="34" charset="0"/>
              <a:buChar char="•"/>
            </a:pPr>
            <a:r>
              <a:rPr lang="ja-JP" altLang="en-US" sz="1000" dirty="0"/>
              <a:t>当日、翌日配達の宅配サービスが受けられない可能性がある</a:t>
            </a:r>
            <a:endParaRPr lang="en-US" altLang="ja-JP" sz="1000" dirty="0"/>
          </a:p>
          <a:p>
            <a:pPr marL="108000" indent="-108000" algn="just">
              <a:buFont typeface="Arial" panose="020B0604020202020204" pitchFamily="34" charset="0"/>
              <a:buChar char="•"/>
            </a:pPr>
            <a:r>
              <a:rPr lang="ja-JP" altLang="en-US" sz="1000" dirty="0"/>
              <a:t>水産品、青果物など新鮮なものが手に入らなくなる可能性がある</a:t>
            </a:r>
          </a:p>
        </p:txBody>
      </p:sp>
      <p:sp>
        <p:nvSpPr>
          <p:cNvPr id="157" name="テキスト ボックス 156">
            <a:extLst>
              <a:ext uri="{FF2B5EF4-FFF2-40B4-BE49-F238E27FC236}">
                <a16:creationId xmlns:a16="http://schemas.microsoft.com/office/drawing/2014/main" id="{7E2408B6-752C-473A-9704-04E2BEE8F87A}"/>
              </a:ext>
            </a:extLst>
          </p:cNvPr>
          <p:cNvSpPr txBox="1"/>
          <p:nvPr/>
        </p:nvSpPr>
        <p:spPr>
          <a:xfrm>
            <a:off x="-1096" y="6850935"/>
            <a:ext cx="6886480" cy="270843"/>
          </a:xfrm>
          <a:prstGeom prst="rect">
            <a:avLst/>
          </a:prstGeom>
          <a:solidFill>
            <a:srgbClr val="17375E"/>
          </a:solidFill>
          <a:ln>
            <a:noFill/>
          </a:ln>
        </p:spPr>
        <p:txBody>
          <a:bodyPr wrap="square" rtlCol="0" anchor="ctr">
            <a:spAutoFit/>
          </a:bodyPr>
          <a:lstStyle/>
          <a:p>
            <a:pPr algn="ctr">
              <a:spcAft>
                <a:spcPts val="300"/>
              </a:spcAft>
            </a:pPr>
            <a:r>
              <a:rPr lang="en-US" altLang="ja-JP" sz="1000" b="1" spc="300" dirty="0">
                <a:solidFill>
                  <a:schemeClr val="bg1"/>
                </a:solidFill>
                <a:latin typeface="BIZ UDPゴシック" panose="020B0400000000000000" pitchFamily="50" charset="-128"/>
                <a:ea typeface="BIZ UDPゴシック" panose="020B0400000000000000" pitchFamily="50" charset="-128"/>
              </a:rPr>
              <a:t>2024</a:t>
            </a:r>
            <a:r>
              <a:rPr lang="ja-JP" altLang="en-US" sz="1000" b="1" spc="300" dirty="0">
                <a:solidFill>
                  <a:schemeClr val="bg1"/>
                </a:solidFill>
                <a:latin typeface="BIZ UDPゴシック" panose="020B0400000000000000" pitchFamily="50" charset="-128"/>
                <a:ea typeface="BIZ UDPゴシック" panose="020B0400000000000000" pitchFamily="50" charset="-128"/>
              </a:rPr>
              <a:t>年問題の対策で企業に必要な取り組み</a:t>
            </a:r>
            <a:endParaRPr kumimoji="1" lang="ja-JP" altLang="en-US" sz="1000" b="1" spc="300" dirty="0">
              <a:solidFill>
                <a:schemeClr val="bg1"/>
              </a:solidFill>
              <a:latin typeface="BIZ UDPゴシック" panose="020B0400000000000000" pitchFamily="50" charset="-128"/>
              <a:ea typeface="BIZ UDPゴシック" panose="020B0400000000000000" pitchFamily="50" charset="-128"/>
            </a:endParaRPr>
          </a:p>
        </p:txBody>
      </p:sp>
      <p:sp>
        <p:nvSpPr>
          <p:cNvPr id="158" name="正方形/長方形 157">
            <a:extLst>
              <a:ext uri="{FF2B5EF4-FFF2-40B4-BE49-F238E27FC236}">
                <a16:creationId xmlns:a16="http://schemas.microsoft.com/office/drawing/2014/main" id="{12222CD8-3AEB-49B2-9637-6F991FAAE812}"/>
              </a:ext>
            </a:extLst>
          </p:cNvPr>
          <p:cNvSpPr/>
          <p:nvPr/>
        </p:nvSpPr>
        <p:spPr>
          <a:xfrm>
            <a:off x="0" y="7136835"/>
            <a:ext cx="6883284" cy="322268"/>
          </a:xfrm>
          <a:prstGeom prst="rect">
            <a:avLst/>
          </a:prstGeom>
        </p:spPr>
        <p:txBody>
          <a:bodyPr wrap="square" anchor="ctr">
            <a:spAutoFit/>
          </a:bodyPr>
          <a:lstStyle/>
          <a:p>
            <a:pPr algn="ctr">
              <a:lnSpc>
                <a:spcPct val="150000"/>
              </a:lnSpc>
            </a:pPr>
            <a:r>
              <a:rPr lang="ja-JP" altLang="en-US" sz="1200" b="1" dirty="0">
                <a:solidFill>
                  <a:srgbClr val="17375E"/>
                </a:solidFill>
                <a:latin typeface="+mj-ea"/>
                <a:ea typeface="+mj-ea"/>
              </a:rPr>
              <a:t>運送事業者と荷主が協力し、取引環境と長時間労働を改善！問題解決に向けて取り組みましょう！</a:t>
            </a:r>
            <a:endParaRPr lang="en-US" altLang="ja-JP" sz="1200" b="1" dirty="0">
              <a:solidFill>
                <a:srgbClr val="17375E"/>
              </a:solidFill>
              <a:latin typeface="+mj-ea"/>
              <a:ea typeface="+mj-ea"/>
            </a:endParaRPr>
          </a:p>
        </p:txBody>
      </p:sp>
      <p:pic>
        <p:nvPicPr>
          <p:cNvPr id="159" name="図 158">
            <a:extLst>
              <a:ext uri="{FF2B5EF4-FFF2-40B4-BE49-F238E27FC236}">
                <a16:creationId xmlns:a16="http://schemas.microsoft.com/office/drawing/2014/main" id="{A1AE0BE3-1744-4DCC-AC2B-25125AA2A63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72816" y="4208260"/>
            <a:ext cx="1151351" cy="816748"/>
          </a:xfrm>
          <a:prstGeom prst="rect">
            <a:avLst/>
          </a:prstGeom>
        </p:spPr>
      </p:pic>
      <p:sp>
        <p:nvSpPr>
          <p:cNvPr id="160" name="正方形/長方形 159">
            <a:extLst>
              <a:ext uri="{FF2B5EF4-FFF2-40B4-BE49-F238E27FC236}">
                <a16:creationId xmlns:a16="http://schemas.microsoft.com/office/drawing/2014/main" id="{7EC992A9-8800-4365-9968-7C70E842F3AE}"/>
              </a:ext>
            </a:extLst>
          </p:cNvPr>
          <p:cNvSpPr/>
          <p:nvPr/>
        </p:nvSpPr>
        <p:spPr>
          <a:xfrm>
            <a:off x="84422" y="5258538"/>
            <a:ext cx="1635914" cy="5663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正方形/長方形 160">
            <a:extLst>
              <a:ext uri="{FF2B5EF4-FFF2-40B4-BE49-F238E27FC236}">
                <a16:creationId xmlns:a16="http://schemas.microsoft.com/office/drawing/2014/main" id="{7D4141F1-CB94-48A4-B053-B52FEC03E62D}"/>
              </a:ext>
            </a:extLst>
          </p:cNvPr>
          <p:cNvSpPr/>
          <p:nvPr/>
        </p:nvSpPr>
        <p:spPr>
          <a:xfrm>
            <a:off x="5143302" y="5264350"/>
            <a:ext cx="1635914" cy="5663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正方形/長方形 161">
            <a:extLst>
              <a:ext uri="{FF2B5EF4-FFF2-40B4-BE49-F238E27FC236}">
                <a16:creationId xmlns:a16="http://schemas.microsoft.com/office/drawing/2014/main" id="{1FFDB97A-4A90-401E-A089-6690A76DCF59}"/>
              </a:ext>
            </a:extLst>
          </p:cNvPr>
          <p:cNvSpPr/>
          <p:nvPr/>
        </p:nvSpPr>
        <p:spPr>
          <a:xfrm>
            <a:off x="4732144" y="7583326"/>
            <a:ext cx="2080848" cy="738664"/>
          </a:xfrm>
          <a:prstGeom prst="rect">
            <a:avLst/>
          </a:prstGeom>
        </p:spPr>
        <p:txBody>
          <a:bodyPr wrap="square" anchor="ctr">
            <a:spAutoFit/>
          </a:bodyPr>
          <a:lstStyle/>
          <a:p>
            <a:pPr algn="just"/>
            <a:r>
              <a:rPr lang="ja-JP" altLang="en-US" sz="1050" dirty="0"/>
              <a:t>荷主と運送事業者の協力による、</a:t>
            </a:r>
            <a:endParaRPr lang="en-US" altLang="ja-JP" sz="1050" dirty="0"/>
          </a:p>
          <a:p>
            <a:pPr algn="just"/>
            <a:r>
              <a:rPr lang="en-US" altLang="ja-JP" sz="1050" b="1" dirty="0">
                <a:solidFill>
                  <a:srgbClr val="C00000"/>
                </a:solidFill>
              </a:rPr>
              <a:t>『</a:t>
            </a:r>
            <a:r>
              <a:rPr lang="ja-JP" altLang="en-US" sz="1050" b="1" dirty="0">
                <a:solidFill>
                  <a:srgbClr val="C00000"/>
                </a:solidFill>
              </a:rPr>
              <a:t>取引環境と長時間労働の改善に向けたガイドライン</a:t>
            </a:r>
            <a:r>
              <a:rPr lang="en-US" altLang="ja-JP" sz="1050" b="1" dirty="0">
                <a:solidFill>
                  <a:srgbClr val="C00000"/>
                </a:solidFill>
              </a:rPr>
              <a:t>』</a:t>
            </a:r>
          </a:p>
          <a:p>
            <a:pPr algn="just"/>
            <a:r>
              <a:rPr lang="ja-JP" altLang="en-US" sz="1050" dirty="0"/>
              <a:t>ぜひ参考にしてみましょう！</a:t>
            </a:r>
          </a:p>
        </p:txBody>
      </p:sp>
      <p:pic>
        <p:nvPicPr>
          <p:cNvPr id="163" name="図 162">
            <a:extLst>
              <a:ext uri="{FF2B5EF4-FFF2-40B4-BE49-F238E27FC236}">
                <a16:creationId xmlns:a16="http://schemas.microsoft.com/office/drawing/2014/main" id="{B6D8C684-E5D0-41FE-858A-EC3CD562F76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939668" y="8609704"/>
            <a:ext cx="705600" cy="705600"/>
          </a:xfrm>
          <a:prstGeom prst="rect">
            <a:avLst/>
          </a:prstGeom>
        </p:spPr>
      </p:pic>
      <p:sp>
        <p:nvSpPr>
          <p:cNvPr id="164" name="正方形/長方形 163">
            <a:extLst>
              <a:ext uri="{FF2B5EF4-FFF2-40B4-BE49-F238E27FC236}">
                <a16:creationId xmlns:a16="http://schemas.microsoft.com/office/drawing/2014/main" id="{E896D753-2CD1-4EFD-B78D-4970C285582E}"/>
              </a:ext>
            </a:extLst>
          </p:cNvPr>
          <p:cNvSpPr/>
          <p:nvPr/>
        </p:nvSpPr>
        <p:spPr>
          <a:xfrm>
            <a:off x="5921848" y="8462307"/>
            <a:ext cx="829822" cy="200055"/>
          </a:xfrm>
          <a:prstGeom prst="rect">
            <a:avLst/>
          </a:prstGeom>
        </p:spPr>
        <p:txBody>
          <a:bodyPr wrap="square" anchor="ctr">
            <a:spAutoFit/>
          </a:bodyPr>
          <a:lstStyle/>
          <a:p>
            <a:pPr algn="ctr"/>
            <a:r>
              <a:rPr lang="ja-JP" altLang="en-US" sz="700" dirty="0"/>
              <a:t>▼事例集▼</a:t>
            </a:r>
          </a:p>
        </p:txBody>
      </p:sp>
      <p:pic>
        <p:nvPicPr>
          <p:cNvPr id="165" name="図 164">
            <a:extLst>
              <a:ext uri="{FF2B5EF4-FFF2-40B4-BE49-F238E27FC236}">
                <a16:creationId xmlns:a16="http://schemas.microsoft.com/office/drawing/2014/main" id="{37631BBC-5624-46C6-83AC-EAD0B0F4969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456050" y="7988117"/>
            <a:ext cx="366206" cy="484158"/>
          </a:xfrm>
          <a:prstGeom prst="rect">
            <a:avLst/>
          </a:prstGeom>
        </p:spPr>
      </p:pic>
      <p:graphicFrame>
        <p:nvGraphicFramePr>
          <p:cNvPr id="166" name="表 165">
            <a:extLst>
              <a:ext uri="{FF2B5EF4-FFF2-40B4-BE49-F238E27FC236}">
                <a16:creationId xmlns:a16="http://schemas.microsoft.com/office/drawing/2014/main" id="{C3D37135-AE70-4066-80F4-5DF982E0A826}"/>
              </a:ext>
            </a:extLst>
          </p:cNvPr>
          <p:cNvGraphicFramePr>
            <a:graphicFrameLocks noGrp="1"/>
          </p:cNvGraphicFramePr>
          <p:nvPr>
            <p:extLst>
              <p:ext uri="{D42A27DB-BD31-4B8C-83A1-F6EECF244321}">
                <p14:modId xmlns:p14="http://schemas.microsoft.com/office/powerpoint/2010/main" val="80613696"/>
              </p:ext>
            </p:extLst>
          </p:nvPr>
        </p:nvGraphicFramePr>
        <p:xfrm>
          <a:off x="92040" y="7618919"/>
          <a:ext cx="4633103" cy="1726569"/>
        </p:xfrm>
        <a:graphic>
          <a:graphicData uri="http://schemas.openxmlformats.org/drawingml/2006/table">
            <a:tbl>
              <a:tblPr firstRow="1" bandRow="1">
                <a:tableStyleId>{69CF1AB2-1976-4502-BF36-3FF5EA218861}</a:tableStyleId>
              </a:tblPr>
              <a:tblGrid>
                <a:gridCol w="2424060">
                  <a:extLst>
                    <a:ext uri="{9D8B030D-6E8A-4147-A177-3AD203B41FA5}">
                      <a16:colId xmlns:a16="http://schemas.microsoft.com/office/drawing/2014/main" val="60956444"/>
                    </a:ext>
                  </a:extLst>
                </a:gridCol>
                <a:gridCol w="2209043">
                  <a:extLst>
                    <a:ext uri="{9D8B030D-6E8A-4147-A177-3AD203B41FA5}">
                      <a16:colId xmlns:a16="http://schemas.microsoft.com/office/drawing/2014/main" val="63642487"/>
                    </a:ext>
                  </a:extLst>
                </a:gridCol>
              </a:tblGrid>
              <a:tr h="273607">
                <a:tc>
                  <a:txBody>
                    <a:bodyPr/>
                    <a:lstStyle/>
                    <a:p>
                      <a:pPr algn="ctr"/>
                      <a:r>
                        <a:rPr kumimoji="1" lang="ja-JP" altLang="en-US" sz="1000" b="1" dirty="0">
                          <a:solidFill>
                            <a:srgbClr val="3F819E"/>
                          </a:solidFill>
                        </a:rPr>
                        <a:t>物流・運輸業</a:t>
                      </a:r>
                    </a:p>
                  </a:txBody>
                  <a:tcPr anchor="ctr">
                    <a:lnL w="6350" cap="flat" cmpd="sng" algn="ctr">
                      <a:solidFill>
                        <a:schemeClr val="tx1">
                          <a:lumMod val="75000"/>
                          <a:lumOff val="25000"/>
                        </a:schemeClr>
                      </a:solidFill>
                      <a:prstDash val="solid"/>
                      <a:round/>
                      <a:headEnd type="none" w="med" len="med"/>
                      <a:tailEnd type="none" w="med" len="med"/>
                    </a:lnL>
                    <a:lnR w="6350" cap="flat" cmpd="sng" algn="ctr">
                      <a:solidFill>
                        <a:schemeClr val="tx1">
                          <a:lumMod val="75000"/>
                          <a:lumOff val="25000"/>
                        </a:schemeClr>
                      </a:solidFill>
                      <a:prstDash val="solid"/>
                      <a:round/>
                      <a:headEnd type="none" w="med" len="med"/>
                      <a:tailEnd type="none" w="med" len="med"/>
                    </a:lnR>
                    <a:lnT w="6350" cap="flat" cmpd="sng" algn="ctr">
                      <a:solidFill>
                        <a:schemeClr val="tx1">
                          <a:lumMod val="75000"/>
                          <a:lumOff val="25000"/>
                        </a:schemeClr>
                      </a:solidFill>
                      <a:prstDash val="solid"/>
                      <a:round/>
                      <a:headEnd type="none" w="med" len="med"/>
                      <a:tailEnd type="none" w="med" len="med"/>
                    </a:lnT>
                    <a:lnB w="6350" cap="flat" cmpd="sng" algn="ctr">
                      <a:solidFill>
                        <a:schemeClr val="tx1">
                          <a:lumMod val="75000"/>
                          <a:lumOff val="25000"/>
                        </a:schemeClr>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r>
                        <a:rPr kumimoji="1" lang="ja-JP" altLang="en-US" sz="1000" b="1" dirty="0">
                          <a:solidFill>
                            <a:schemeClr val="accent3">
                              <a:lumMod val="75000"/>
                            </a:schemeClr>
                          </a:solidFill>
                        </a:rPr>
                        <a:t>荷主</a:t>
                      </a:r>
                    </a:p>
                  </a:txBody>
                  <a:tcPr anchor="ctr">
                    <a:lnL w="6350" cap="flat" cmpd="sng" algn="ctr">
                      <a:solidFill>
                        <a:schemeClr val="tx1">
                          <a:lumMod val="75000"/>
                          <a:lumOff val="25000"/>
                        </a:schemeClr>
                      </a:solidFill>
                      <a:prstDash val="solid"/>
                      <a:round/>
                      <a:headEnd type="none" w="med" len="med"/>
                      <a:tailEnd type="none" w="med" len="med"/>
                    </a:lnL>
                    <a:lnR w="6350" cap="flat" cmpd="sng" algn="ctr">
                      <a:solidFill>
                        <a:schemeClr val="tx1">
                          <a:lumMod val="75000"/>
                          <a:lumOff val="25000"/>
                        </a:schemeClr>
                      </a:solidFill>
                      <a:prstDash val="solid"/>
                      <a:round/>
                      <a:headEnd type="none" w="med" len="med"/>
                      <a:tailEnd type="none" w="med" len="med"/>
                    </a:lnR>
                    <a:lnT w="6350" cap="flat" cmpd="sng" algn="ctr">
                      <a:solidFill>
                        <a:schemeClr val="tx1">
                          <a:lumMod val="75000"/>
                          <a:lumOff val="25000"/>
                        </a:schemeClr>
                      </a:solidFill>
                      <a:prstDash val="solid"/>
                      <a:round/>
                      <a:headEnd type="none" w="med" len="med"/>
                      <a:tailEnd type="none" w="med" len="med"/>
                    </a:lnT>
                    <a:lnB w="6350" cap="flat" cmpd="sng" algn="ctr">
                      <a:solidFill>
                        <a:schemeClr val="tx1">
                          <a:lumMod val="75000"/>
                          <a:lumOff val="25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509241753"/>
                  </a:ext>
                </a:extLst>
              </a:tr>
              <a:tr h="604561">
                <a:tc>
                  <a:txBody>
                    <a:bodyPr/>
                    <a:lstStyle/>
                    <a:p>
                      <a:pPr marL="171450" indent="-171450">
                        <a:buFont typeface="Wingdings" panose="05000000000000000000" pitchFamily="2" charset="2"/>
                        <a:buChar char="n"/>
                      </a:pPr>
                      <a:r>
                        <a:rPr kumimoji="1" lang="ja-JP" altLang="en-US" sz="800" b="0" dirty="0">
                          <a:solidFill>
                            <a:schemeClr val="tx1">
                              <a:lumMod val="75000"/>
                              <a:lumOff val="25000"/>
                            </a:schemeClr>
                          </a:solidFill>
                        </a:rPr>
                        <a:t>ドライバーの待遇や労働時間を改善する</a:t>
                      </a:r>
                      <a:endParaRPr kumimoji="1" lang="en-US" altLang="ja-JP" sz="800" b="0" dirty="0">
                        <a:solidFill>
                          <a:schemeClr val="tx1">
                            <a:lumMod val="75000"/>
                            <a:lumOff val="25000"/>
                          </a:schemeClr>
                        </a:solidFill>
                      </a:endParaRPr>
                    </a:p>
                    <a:p>
                      <a:pPr marL="171450" indent="-171450">
                        <a:buFont typeface="Wingdings" panose="05000000000000000000" pitchFamily="2" charset="2"/>
                        <a:buChar char="n"/>
                      </a:pPr>
                      <a:r>
                        <a:rPr kumimoji="1" lang="ja-JP" altLang="en-US" sz="800" b="0" dirty="0">
                          <a:solidFill>
                            <a:schemeClr val="tx1">
                              <a:lumMod val="75000"/>
                              <a:lumOff val="25000"/>
                            </a:schemeClr>
                          </a:solidFill>
                        </a:rPr>
                        <a:t>荷主や一般消費者への理解を促す</a:t>
                      </a:r>
                      <a:endParaRPr kumimoji="1" lang="en-US" altLang="ja-JP" sz="800" b="0" dirty="0">
                        <a:solidFill>
                          <a:schemeClr val="tx1">
                            <a:lumMod val="75000"/>
                            <a:lumOff val="25000"/>
                          </a:schemeClr>
                        </a:solidFill>
                      </a:endParaRPr>
                    </a:p>
                    <a:p>
                      <a:pPr marL="171450" indent="-171450">
                        <a:buFont typeface="Wingdings" panose="05000000000000000000" pitchFamily="2" charset="2"/>
                        <a:buChar char="n"/>
                      </a:pPr>
                      <a:r>
                        <a:rPr kumimoji="1" lang="ja-JP" altLang="en-US" sz="800" b="0" dirty="0">
                          <a:solidFill>
                            <a:schemeClr val="tx1">
                              <a:lumMod val="75000"/>
                              <a:lumOff val="25000"/>
                            </a:schemeClr>
                          </a:solidFill>
                        </a:rPr>
                        <a:t>システムを導入して</a:t>
                      </a:r>
                      <a:r>
                        <a:rPr kumimoji="1" lang="en-US" altLang="ja-JP" sz="800" b="0" dirty="0">
                          <a:solidFill>
                            <a:schemeClr val="tx1">
                              <a:lumMod val="75000"/>
                              <a:lumOff val="25000"/>
                            </a:schemeClr>
                          </a:solidFill>
                        </a:rPr>
                        <a:t>DX</a:t>
                      </a:r>
                      <a:r>
                        <a:rPr kumimoji="1" lang="ja-JP" altLang="en-US" sz="800" b="0" dirty="0">
                          <a:solidFill>
                            <a:schemeClr val="tx1">
                              <a:lumMod val="75000"/>
                              <a:lumOff val="25000"/>
                            </a:schemeClr>
                          </a:solidFill>
                        </a:rPr>
                        <a:t>化を進める</a:t>
                      </a:r>
                    </a:p>
                  </a:txBody>
                  <a:tcPr anchor="ctr">
                    <a:lnL w="6350" cap="flat" cmpd="sng" algn="ctr">
                      <a:solidFill>
                        <a:schemeClr val="tx1">
                          <a:lumMod val="75000"/>
                          <a:lumOff val="25000"/>
                        </a:schemeClr>
                      </a:solidFill>
                      <a:prstDash val="solid"/>
                      <a:round/>
                      <a:headEnd type="none" w="med" len="med"/>
                      <a:tailEnd type="none" w="med" len="med"/>
                    </a:lnL>
                    <a:lnR w="6350" cap="flat" cmpd="sng" algn="ctr">
                      <a:solidFill>
                        <a:schemeClr val="tx1">
                          <a:lumMod val="75000"/>
                          <a:lumOff val="25000"/>
                        </a:schemeClr>
                      </a:solidFill>
                      <a:prstDash val="solid"/>
                      <a:round/>
                      <a:headEnd type="none" w="med" len="med"/>
                      <a:tailEnd type="none" w="med" len="med"/>
                    </a:lnR>
                    <a:lnT w="6350" cap="flat" cmpd="sng" algn="ctr">
                      <a:solidFill>
                        <a:schemeClr val="tx1">
                          <a:lumMod val="75000"/>
                          <a:lumOff val="25000"/>
                        </a:schemeClr>
                      </a:solidFill>
                      <a:prstDash val="solid"/>
                      <a:round/>
                      <a:headEnd type="none" w="med" len="med"/>
                      <a:tailEnd type="none" w="med" len="med"/>
                    </a:lnT>
                    <a:lnB w="635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marL="171450" indent="-171450">
                        <a:buFont typeface="Wingdings" panose="05000000000000000000" pitchFamily="2" charset="2"/>
                        <a:buChar char="n"/>
                      </a:pPr>
                      <a:r>
                        <a:rPr kumimoji="1" lang="ja-JP" altLang="en-US" sz="800" b="0" dirty="0">
                          <a:solidFill>
                            <a:schemeClr val="tx1">
                              <a:lumMod val="75000"/>
                              <a:lumOff val="25000"/>
                            </a:schemeClr>
                          </a:solidFill>
                        </a:rPr>
                        <a:t>標準的な運賃の支払い</a:t>
                      </a:r>
                      <a:endParaRPr kumimoji="1" lang="en-US" altLang="ja-JP" sz="800" b="0" dirty="0">
                        <a:solidFill>
                          <a:schemeClr val="tx1">
                            <a:lumMod val="75000"/>
                            <a:lumOff val="25000"/>
                          </a:schemeClr>
                        </a:solidFill>
                      </a:endParaRPr>
                    </a:p>
                    <a:p>
                      <a:pPr marL="171450" indent="-171450">
                        <a:buFont typeface="Wingdings" panose="05000000000000000000" pitchFamily="2" charset="2"/>
                        <a:buChar char="n"/>
                      </a:pPr>
                      <a:r>
                        <a:rPr kumimoji="1" lang="ja-JP" altLang="en-US" sz="800" b="0" dirty="0">
                          <a:solidFill>
                            <a:schemeClr val="tx1">
                              <a:lumMod val="75000"/>
                              <a:lumOff val="25000"/>
                            </a:schemeClr>
                          </a:solidFill>
                        </a:rPr>
                        <a:t>運送以外に発生する料金の支払い</a:t>
                      </a:r>
                      <a:endParaRPr kumimoji="1" lang="en-US" altLang="ja-JP" sz="800" b="0" dirty="0">
                        <a:solidFill>
                          <a:schemeClr val="tx1">
                            <a:lumMod val="75000"/>
                            <a:lumOff val="25000"/>
                          </a:schemeClr>
                        </a:solidFill>
                      </a:endParaRPr>
                    </a:p>
                    <a:p>
                      <a:pPr marL="171450" indent="-171450">
                        <a:buFont typeface="Wingdings" panose="05000000000000000000" pitchFamily="2" charset="2"/>
                        <a:buChar char="ü"/>
                      </a:pPr>
                      <a:endParaRPr kumimoji="1" lang="ja-JP" altLang="en-US" sz="800" b="0" dirty="0">
                        <a:solidFill>
                          <a:schemeClr val="tx1">
                            <a:lumMod val="75000"/>
                            <a:lumOff val="25000"/>
                          </a:schemeClr>
                        </a:solidFill>
                      </a:endParaRPr>
                    </a:p>
                  </a:txBody>
                  <a:tcPr anchor="ctr">
                    <a:lnL w="6350" cap="flat" cmpd="sng" algn="ctr">
                      <a:solidFill>
                        <a:schemeClr val="tx1">
                          <a:lumMod val="75000"/>
                          <a:lumOff val="25000"/>
                        </a:schemeClr>
                      </a:solidFill>
                      <a:prstDash val="solid"/>
                      <a:round/>
                      <a:headEnd type="none" w="med" len="med"/>
                      <a:tailEnd type="none" w="med" len="med"/>
                    </a:lnL>
                    <a:lnR w="6350" cap="flat" cmpd="sng" algn="ctr">
                      <a:solidFill>
                        <a:schemeClr val="tx1">
                          <a:lumMod val="75000"/>
                          <a:lumOff val="25000"/>
                        </a:schemeClr>
                      </a:solidFill>
                      <a:prstDash val="solid"/>
                      <a:round/>
                      <a:headEnd type="none" w="med" len="med"/>
                      <a:tailEnd type="none" w="med" len="med"/>
                    </a:lnR>
                    <a:lnT w="6350" cap="flat" cmpd="sng" algn="ctr">
                      <a:solidFill>
                        <a:schemeClr val="tx1">
                          <a:lumMod val="75000"/>
                          <a:lumOff val="25000"/>
                        </a:schemeClr>
                      </a:solidFill>
                      <a:prstDash val="solid"/>
                      <a:round/>
                      <a:headEnd type="none" w="med" len="med"/>
                      <a:tailEnd type="none" w="med" len="med"/>
                    </a:lnT>
                    <a:lnB w="6350" cap="flat" cmpd="sng" algn="ctr">
                      <a:solidFill>
                        <a:schemeClr val="tx1">
                          <a:lumMod val="75000"/>
                          <a:lumOff val="2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75934267"/>
                  </a:ext>
                </a:extLst>
              </a:tr>
              <a:tr h="237574">
                <a:tc gridSpan="2">
                  <a:txBody>
                    <a:bodyPr/>
                    <a:lstStyle/>
                    <a:p>
                      <a:pPr algn="ctr"/>
                      <a:r>
                        <a:rPr kumimoji="1" lang="ja-JP" altLang="en-US" sz="1000" b="1" dirty="0">
                          <a:solidFill>
                            <a:srgbClr val="FFFF00"/>
                          </a:solidFill>
                        </a:rPr>
                        <a:t>物流・運輸業</a:t>
                      </a:r>
                      <a:r>
                        <a:rPr kumimoji="1" lang="en-US" altLang="ja-JP" sz="1000" b="1" dirty="0">
                          <a:solidFill>
                            <a:srgbClr val="FFFF00"/>
                          </a:solidFill>
                        </a:rPr>
                        <a:t>&amp;</a:t>
                      </a:r>
                      <a:r>
                        <a:rPr kumimoji="1" lang="ja-JP" altLang="en-US" sz="1000" b="1" dirty="0">
                          <a:solidFill>
                            <a:srgbClr val="FFFF00"/>
                          </a:solidFill>
                        </a:rPr>
                        <a:t>荷主が連携して行うべき</a:t>
                      </a:r>
                      <a:r>
                        <a:rPr kumimoji="1" lang="en-US" altLang="ja-JP" sz="1000" b="1" dirty="0">
                          <a:solidFill>
                            <a:srgbClr val="FFFF00"/>
                          </a:solidFill>
                        </a:rPr>
                        <a:t>3</a:t>
                      </a:r>
                      <a:r>
                        <a:rPr kumimoji="1" lang="ja-JP" altLang="en-US" sz="1000" b="1" dirty="0" err="1">
                          <a:solidFill>
                            <a:srgbClr val="FFFF00"/>
                          </a:solidFill>
                        </a:rPr>
                        <a:t>つの</a:t>
                      </a:r>
                      <a:r>
                        <a:rPr kumimoji="1" lang="ja-JP" altLang="en-US" sz="1000" b="1" dirty="0">
                          <a:solidFill>
                            <a:srgbClr val="FFFF00"/>
                          </a:solidFill>
                        </a:rPr>
                        <a:t>対策</a:t>
                      </a:r>
                    </a:p>
                  </a:txBody>
                  <a:tcPr anchor="ctr">
                    <a:lnL w="6350" cap="flat" cmpd="sng" algn="ctr">
                      <a:solidFill>
                        <a:schemeClr val="tx1">
                          <a:lumMod val="75000"/>
                          <a:lumOff val="25000"/>
                        </a:schemeClr>
                      </a:solidFill>
                      <a:prstDash val="solid"/>
                      <a:round/>
                      <a:headEnd type="none" w="med" len="med"/>
                      <a:tailEnd type="none" w="med" len="med"/>
                    </a:lnL>
                    <a:lnR w="6350" cap="flat" cmpd="sng" algn="ctr">
                      <a:solidFill>
                        <a:schemeClr val="tx1">
                          <a:lumMod val="75000"/>
                          <a:lumOff val="25000"/>
                        </a:schemeClr>
                      </a:solidFill>
                      <a:prstDash val="solid"/>
                      <a:round/>
                      <a:headEnd type="none" w="med" len="med"/>
                      <a:tailEnd type="none" w="med" len="med"/>
                    </a:lnR>
                    <a:lnT w="6350" cap="flat" cmpd="sng" algn="ctr">
                      <a:solidFill>
                        <a:schemeClr val="tx1">
                          <a:lumMod val="75000"/>
                          <a:lumOff val="25000"/>
                        </a:schemeClr>
                      </a:solidFill>
                      <a:prstDash val="solid"/>
                      <a:round/>
                      <a:headEnd type="none" w="med" len="med"/>
                      <a:tailEnd type="none" w="med" len="med"/>
                    </a:lnT>
                    <a:lnB w="6350" cap="flat" cmpd="sng" algn="ctr">
                      <a:solidFill>
                        <a:schemeClr val="tx1">
                          <a:lumMod val="75000"/>
                          <a:lumOff val="25000"/>
                        </a:schemeClr>
                      </a:solidFill>
                      <a:prstDash val="solid"/>
                      <a:round/>
                      <a:headEnd type="none" w="med" len="med"/>
                      <a:tailEnd type="none" w="med" len="med"/>
                    </a:lnB>
                    <a:solidFill>
                      <a:srgbClr val="17375E"/>
                    </a:solidFill>
                  </a:tcPr>
                </a:tc>
                <a:tc hMerge="1">
                  <a:txBody>
                    <a:bodyPr/>
                    <a:lstStyle/>
                    <a:p>
                      <a:pPr marL="0" indent="0" algn="ctr">
                        <a:buFont typeface="Arial" panose="020B0604020202020204" pitchFamily="34" charset="0"/>
                        <a:buNone/>
                      </a:pPr>
                      <a:endParaRPr kumimoji="1" lang="ja-JP" altLang="en-US" sz="1000" b="1" dirty="0">
                        <a:solidFill>
                          <a:schemeClr val="accent3"/>
                        </a:solidFill>
                      </a:endParaRPr>
                    </a:p>
                  </a:txBody>
                  <a:tcPr anchor="ctr">
                    <a:lnL w="6350" cap="flat" cmpd="sng" algn="ctr">
                      <a:solidFill>
                        <a:schemeClr val="tx1">
                          <a:lumMod val="75000"/>
                          <a:lumOff val="25000"/>
                        </a:schemeClr>
                      </a:solidFill>
                      <a:prstDash val="solid"/>
                      <a:round/>
                      <a:headEnd type="none" w="med" len="med"/>
                      <a:tailEnd type="none" w="med" len="med"/>
                    </a:lnL>
                    <a:lnR w="6350" cap="flat" cmpd="sng" algn="ctr">
                      <a:solidFill>
                        <a:schemeClr val="tx1">
                          <a:lumMod val="75000"/>
                          <a:lumOff val="25000"/>
                        </a:schemeClr>
                      </a:solidFill>
                      <a:prstDash val="solid"/>
                      <a:round/>
                      <a:headEnd type="none" w="med" len="med"/>
                      <a:tailEnd type="none" w="med" len="med"/>
                    </a:lnR>
                    <a:lnT w="6350" cap="flat" cmpd="sng" algn="ctr">
                      <a:solidFill>
                        <a:schemeClr val="tx1">
                          <a:lumMod val="75000"/>
                          <a:lumOff val="25000"/>
                        </a:schemeClr>
                      </a:solidFill>
                      <a:prstDash val="solid"/>
                      <a:round/>
                      <a:headEnd type="none" w="med" len="med"/>
                      <a:tailEnd type="none" w="med" len="med"/>
                    </a:lnT>
                    <a:lnB w="6350" cap="flat" cmpd="sng" algn="ctr">
                      <a:solidFill>
                        <a:schemeClr val="tx1">
                          <a:lumMod val="75000"/>
                          <a:lumOff val="2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60934773"/>
                  </a:ext>
                </a:extLst>
              </a:tr>
              <a:tr h="604561">
                <a:tc gridSpan="2">
                  <a:txBody>
                    <a:bodyPr/>
                    <a:lstStyle/>
                    <a:p>
                      <a:pPr marL="228600" indent="-228600">
                        <a:buFont typeface="+mj-lt"/>
                        <a:buAutoNum type="arabicPeriod"/>
                      </a:pPr>
                      <a:r>
                        <a:rPr kumimoji="1" lang="ja-JP" altLang="en-US" sz="800" b="1" dirty="0">
                          <a:solidFill>
                            <a:schemeClr val="tx1">
                              <a:lumMod val="75000"/>
                              <a:lumOff val="25000"/>
                            </a:schemeClr>
                          </a:solidFill>
                        </a:rPr>
                        <a:t>予約システムを導入し荷待ち時間、待機時間を削減する</a:t>
                      </a:r>
                      <a:endParaRPr kumimoji="1" lang="en-US" altLang="ja-JP" sz="800" b="1" dirty="0">
                        <a:solidFill>
                          <a:schemeClr val="tx1">
                            <a:lumMod val="75000"/>
                            <a:lumOff val="25000"/>
                          </a:schemeClr>
                        </a:solidFill>
                      </a:endParaRPr>
                    </a:p>
                    <a:p>
                      <a:pPr marL="228600" indent="-228600">
                        <a:buFont typeface="+mj-lt"/>
                        <a:buAutoNum type="arabicPeriod"/>
                      </a:pPr>
                      <a:r>
                        <a:rPr kumimoji="1" lang="ja-JP" altLang="en-US" sz="800" b="1" dirty="0">
                          <a:solidFill>
                            <a:schemeClr val="tx1">
                              <a:lumMod val="75000"/>
                              <a:lumOff val="25000"/>
                            </a:schemeClr>
                          </a:solidFill>
                        </a:rPr>
                        <a:t>労働環境の改善としてパレット化による手荷役作業の削減や</a:t>
                      </a:r>
                      <a:r>
                        <a:rPr kumimoji="1" lang="en-US" altLang="ja-JP" sz="800" b="1" dirty="0">
                          <a:solidFill>
                            <a:schemeClr val="tx1">
                              <a:lumMod val="75000"/>
                              <a:lumOff val="25000"/>
                            </a:schemeClr>
                          </a:solidFill>
                        </a:rPr>
                        <a:t>DX</a:t>
                      </a:r>
                      <a:r>
                        <a:rPr kumimoji="1" lang="ja-JP" altLang="en-US" sz="800" b="1" dirty="0">
                          <a:solidFill>
                            <a:schemeClr val="tx1">
                              <a:lumMod val="75000"/>
                              <a:lumOff val="25000"/>
                            </a:schemeClr>
                          </a:solidFill>
                        </a:rPr>
                        <a:t>による業務効率化を図る</a:t>
                      </a:r>
                      <a:endParaRPr kumimoji="1" lang="en-US" altLang="ja-JP" sz="800" b="1" dirty="0">
                        <a:solidFill>
                          <a:schemeClr val="tx1">
                            <a:lumMod val="75000"/>
                            <a:lumOff val="25000"/>
                          </a:schemeClr>
                        </a:solidFill>
                      </a:endParaRPr>
                    </a:p>
                    <a:p>
                      <a:pPr marL="228600" indent="-228600">
                        <a:buFont typeface="+mj-lt"/>
                        <a:buAutoNum type="arabicPeriod"/>
                      </a:pPr>
                      <a:r>
                        <a:rPr kumimoji="1" lang="ja-JP" altLang="en-US" sz="800" b="1" dirty="0">
                          <a:solidFill>
                            <a:schemeClr val="tx1">
                              <a:lumMod val="75000"/>
                              <a:lumOff val="25000"/>
                            </a:schemeClr>
                          </a:solidFill>
                        </a:rPr>
                        <a:t>リードタイムの延長による長距離輸送は中</a:t>
                      </a:r>
                      <a:r>
                        <a:rPr kumimoji="1" lang="en-US" altLang="ja-JP" sz="800" b="1" dirty="0">
                          <a:solidFill>
                            <a:schemeClr val="tx1">
                              <a:lumMod val="75000"/>
                              <a:lumOff val="25000"/>
                            </a:schemeClr>
                          </a:solidFill>
                        </a:rPr>
                        <a:t>1</a:t>
                      </a:r>
                      <a:r>
                        <a:rPr kumimoji="1" lang="ja-JP" altLang="en-US" sz="800" b="1" dirty="0">
                          <a:solidFill>
                            <a:schemeClr val="tx1">
                              <a:lumMod val="75000"/>
                              <a:lumOff val="25000"/>
                            </a:schemeClr>
                          </a:solidFill>
                        </a:rPr>
                        <a:t>日を空け、満載での効率的な輸送を行う</a:t>
                      </a:r>
                    </a:p>
                  </a:txBody>
                  <a:tcPr anchor="ctr">
                    <a:lnL w="6350" cap="flat" cmpd="sng" algn="ctr">
                      <a:solidFill>
                        <a:schemeClr val="tx1">
                          <a:lumMod val="75000"/>
                          <a:lumOff val="25000"/>
                        </a:schemeClr>
                      </a:solidFill>
                      <a:prstDash val="solid"/>
                      <a:round/>
                      <a:headEnd type="none" w="med" len="med"/>
                      <a:tailEnd type="none" w="med" len="med"/>
                    </a:lnL>
                    <a:lnR w="6350" cap="flat" cmpd="sng" algn="ctr">
                      <a:solidFill>
                        <a:schemeClr val="tx1">
                          <a:lumMod val="75000"/>
                          <a:lumOff val="25000"/>
                        </a:schemeClr>
                      </a:solidFill>
                      <a:prstDash val="solid"/>
                      <a:round/>
                      <a:headEnd type="none" w="med" len="med"/>
                      <a:tailEnd type="none" w="med" len="med"/>
                    </a:lnR>
                    <a:lnT w="6350" cap="flat" cmpd="sng" algn="ctr">
                      <a:solidFill>
                        <a:schemeClr val="tx1">
                          <a:lumMod val="75000"/>
                          <a:lumOff val="25000"/>
                        </a:schemeClr>
                      </a:solidFill>
                      <a:prstDash val="solid"/>
                      <a:round/>
                      <a:headEnd type="none" w="med" len="med"/>
                      <a:tailEnd type="none" w="med" len="med"/>
                    </a:lnT>
                    <a:lnB w="635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997507959"/>
                  </a:ext>
                </a:extLst>
              </a:tr>
            </a:tbl>
          </a:graphicData>
        </a:graphic>
      </p:graphicFrame>
      <p:pic>
        <p:nvPicPr>
          <p:cNvPr id="167" name="図 166">
            <a:extLst>
              <a:ext uri="{FF2B5EF4-FFF2-40B4-BE49-F238E27FC236}">
                <a16:creationId xmlns:a16="http://schemas.microsoft.com/office/drawing/2014/main" id="{78B2F6F2-58EC-45FB-8F57-9294599358F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979975" y="8609704"/>
            <a:ext cx="706659" cy="706659"/>
          </a:xfrm>
          <a:prstGeom prst="rect">
            <a:avLst/>
          </a:prstGeom>
        </p:spPr>
      </p:pic>
      <p:sp>
        <p:nvSpPr>
          <p:cNvPr id="168" name="正方形/長方形 167">
            <a:extLst>
              <a:ext uri="{FF2B5EF4-FFF2-40B4-BE49-F238E27FC236}">
                <a16:creationId xmlns:a16="http://schemas.microsoft.com/office/drawing/2014/main" id="{27AC6631-5269-44C9-9E1F-9FA8D85E3E5C}"/>
              </a:ext>
            </a:extLst>
          </p:cNvPr>
          <p:cNvSpPr/>
          <p:nvPr/>
        </p:nvSpPr>
        <p:spPr>
          <a:xfrm>
            <a:off x="4869160" y="8462307"/>
            <a:ext cx="829822" cy="200055"/>
          </a:xfrm>
          <a:prstGeom prst="rect">
            <a:avLst/>
          </a:prstGeom>
        </p:spPr>
        <p:txBody>
          <a:bodyPr wrap="square" anchor="ctr">
            <a:spAutoFit/>
          </a:bodyPr>
          <a:lstStyle/>
          <a:p>
            <a:pPr algn="ctr"/>
            <a:r>
              <a:rPr lang="ja-JP" altLang="en-US" sz="700" dirty="0"/>
              <a:t>▼ガイドライン▼</a:t>
            </a:r>
          </a:p>
        </p:txBody>
      </p:sp>
    </p:spTree>
    <p:extLst>
      <p:ext uri="{BB962C8B-B14F-4D97-AF65-F5344CB8AC3E}">
        <p14:creationId xmlns:p14="http://schemas.microsoft.com/office/powerpoint/2010/main" val="16919392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BIZ UDPゴシック"/>
        <a:ea typeface="BIZ UDPゴシック"/>
        <a:cs typeface=""/>
      </a:majorFont>
      <a:minorFont>
        <a:latin typeface="BIZ UDPゴシック"/>
        <a:ea typeface="BIZ UD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2248</TotalTime>
  <Words>545</Words>
  <Application>Microsoft Office PowerPoint</Application>
  <PresentationFormat>A4 210 x 297 mm</PresentationFormat>
  <Paragraphs>59</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UDPゴシック</vt:lpstr>
      <vt:lpstr>HGP創英角ｺﾞｼｯｸUB</vt:lpstr>
      <vt:lpstr>ＭＳ Ｐゴシック</vt:lpstr>
      <vt:lpstr>メイリオ</vt:lpstr>
      <vt:lpstr>Arial</vt:lpstr>
      <vt:lpstr>Calibri</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Fujimoto Hidetoshi</dc:creator>
  <cp:lastModifiedBy>Fushimi Kayo</cp:lastModifiedBy>
  <cp:revision>234</cp:revision>
  <dcterms:created xsi:type="dcterms:W3CDTF">2014-07-08T10:06:15Z</dcterms:created>
  <dcterms:modified xsi:type="dcterms:W3CDTF">2024-02-21T04:45:19Z</dcterms:modified>
</cp:coreProperties>
</file>